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259" r:id="rId4"/>
    <p:sldId id="262" r:id="rId5"/>
    <p:sldId id="263" r:id="rId6"/>
    <p:sldId id="266" r:id="rId7"/>
    <p:sldId id="289" r:id="rId8"/>
    <p:sldId id="290" r:id="rId9"/>
    <p:sldId id="271" r:id="rId10"/>
    <p:sldId id="351" r:id="rId11"/>
    <p:sldId id="291" r:id="rId12"/>
    <p:sldId id="298" r:id="rId13"/>
    <p:sldId id="299" r:id="rId14"/>
    <p:sldId id="292" r:id="rId15"/>
    <p:sldId id="293" r:id="rId16"/>
    <p:sldId id="294" r:id="rId17"/>
    <p:sldId id="300" r:id="rId18"/>
    <p:sldId id="301" r:id="rId19"/>
    <p:sldId id="302" r:id="rId20"/>
    <p:sldId id="295" r:id="rId21"/>
    <p:sldId id="303" r:id="rId22"/>
    <p:sldId id="305" r:id="rId23"/>
    <p:sldId id="304" r:id="rId24"/>
    <p:sldId id="312" r:id="rId25"/>
    <p:sldId id="342" r:id="rId26"/>
    <p:sldId id="316" r:id="rId27"/>
    <p:sldId id="331" r:id="rId28"/>
    <p:sldId id="332" r:id="rId29"/>
    <p:sldId id="333" r:id="rId30"/>
    <p:sldId id="317" r:id="rId31"/>
    <p:sldId id="318" r:id="rId32"/>
    <p:sldId id="334" r:id="rId33"/>
    <p:sldId id="335" r:id="rId34"/>
    <p:sldId id="311" r:id="rId35"/>
    <p:sldId id="309" r:id="rId36"/>
    <p:sldId id="310" r:id="rId37"/>
    <p:sldId id="315" r:id="rId38"/>
    <p:sldId id="341" r:id="rId39"/>
    <p:sldId id="319" r:id="rId40"/>
    <p:sldId id="338" r:id="rId41"/>
    <p:sldId id="336" r:id="rId42"/>
    <p:sldId id="339" r:id="rId43"/>
    <p:sldId id="340" r:id="rId44"/>
    <p:sldId id="274" r:id="rId45"/>
    <p:sldId id="273" r:id="rId46"/>
    <p:sldId id="286" r:id="rId47"/>
    <p:sldId id="275" r:id="rId48"/>
    <p:sldId id="277" r:id="rId49"/>
    <p:sldId id="278" r:id="rId50"/>
    <p:sldId id="279" r:id="rId51"/>
    <p:sldId id="280" r:id="rId52"/>
    <p:sldId id="281" r:id="rId53"/>
    <p:sldId id="282" r:id="rId54"/>
    <p:sldId id="283" r:id="rId55"/>
    <p:sldId id="284" r:id="rId56"/>
    <p:sldId id="285" r:id="rId57"/>
    <p:sldId id="296" r:id="rId58"/>
    <p:sldId id="269" r:id="rId59"/>
    <p:sldId id="267" r:id="rId60"/>
    <p:sldId id="268" r:id="rId61"/>
    <p:sldId id="270" r:id="rId62"/>
    <p:sldId id="352" r:id="rId63"/>
    <p:sldId id="344" r:id="rId64"/>
    <p:sldId id="345" r:id="rId65"/>
    <p:sldId id="346" r:id="rId66"/>
    <p:sldId id="347" r:id="rId67"/>
    <p:sldId id="348" r:id="rId68"/>
    <p:sldId id="349" r:id="rId69"/>
    <p:sldId id="350" r:id="rId70"/>
    <p:sldId id="287" r:id="rId71"/>
    <p:sldId id="288" r:id="rId72"/>
    <p:sldId id="276" r:id="rId73"/>
  </p:sldIdLst>
  <p:sldSz cx="12192000" cy="6858000"/>
  <p:notesSz cx="6858000" cy="9144000"/>
  <p:defaultTex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93" autoAdjust="0"/>
    <p:restoredTop sz="94660"/>
  </p:normalViewPr>
  <p:slideViewPr>
    <p:cSldViewPr snapToGrid="0">
      <p:cViewPr varScale="1">
        <p:scale>
          <a:sx n="100" d="100"/>
          <a:sy n="100" d="100"/>
        </p:scale>
        <p:origin x="92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42DBF-92B5-1E42-B739-B0FC79DBE5BF}" type="datetimeFigureOut">
              <a:rPr lang="es-ES_tradnl" smtClean="0"/>
              <a:t>24/11/18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871A67-96D5-714F-AD7D-B9D0D7FCFE3E}" type="slidenum">
              <a:rPr lang="es-ES_tradnl" smtClean="0"/>
              <a:t>‹Nr.›</a:t>
            </a:fld>
            <a:endParaRPr lang="es-ES_tradnl"/>
          </a:p>
        </p:txBody>
      </p:sp>
    </p:spTree>
    <p:extLst>
      <p:ext uri="{BB962C8B-B14F-4D97-AF65-F5344CB8AC3E}">
        <p14:creationId xmlns:p14="http://schemas.microsoft.com/office/powerpoint/2010/main" val="719407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33EC95-FF78-40B6-A44E-7F0CFA251AE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US"/>
          </a:p>
        </p:txBody>
      </p:sp>
      <p:sp>
        <p:nvSpPr>
          <p:cNvPr id="3" name="Subtítulo 2">
            <a:extLst>
              <a:ext uri="{FF2B5EF4-FFF2-40B4-BE49-F238E27FC236}">
                <a16:creationId xmlns="" xmlns:a16="http://schemas.microsoft.com/office/drawing/2014/main" id="{721FB0D5-9460-43DD-8430-B9189F0D5F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US"/>
          </a:p>
        </p:txBody>
      </p:sp>
      <p:sp>
        <p:nvSpPr>
          <p:cNvPr id="4" name="Marcador de fecha 3">
            <a:extLst>
              <a:ext uri="{FF2B5EF4-FFF2-40B4-BE49-F238E27FC236}">
                <a16:creationId xmlns="" xmlns:a16="http://schemas.microsoft.com/office/drawing/2014/main" id="{C1856498-D429-4EE0-A029-7BF7C1BA0022}"/>
              </a:ext>
            </a:extLst>
          </p:cNvPr>
          <p:cNvSpPr>
            <a:spLocks noGrp="1"/>
          </p:cNvSpPr>
          <p:nvPr>
            <p:ph type="dt" sz="half" idx="10"/>
          </p:nvPr>
        </p:nvSpPr>
        <p:spPr/>
        <p:txBody>
          <a:bodyPr/>
          <a:lstStyle/>
          <a:p>
            <a:fld id="{1204B7CE-3556-4513-A0F8-7D36013342EA}" type="datetimeFigureOut">
              <a:rPr lang="es-US" smtClean="0"/>
              <a:t>11/24/18</a:t>
            </a:fld>
            <a:endParaRPr lang="es-US"/>
          </a:p>
        </p:txBody>
      </p:sp>
      <p:sp>
        <p:nvSpPr>
          <p:cNvPr id="5" name="Marcador de pie de página 4">
            <a:extLst>
              <a:ext uri="{FF2B5EF4-FFF2-40B4-BE49-F238E27FC236}">
                <a16:creationId xmlns="" xmlns:a16="http://schemas.microsoft.com/office/drawing/2014/main" id="{EE960E65-B7E1-41B5-92EA-E37FE0D00DCB}"/>
              </a:ext>
            </a:extLst>
          </p:cNvPr>
          <p:cNvSpPr>
            <a:spLocks noGrp="1"/>
          </p:cNvSpPr>
          <p:nvPr>
            <p:ph type="ftr" sz="quarter" idx="11"/>
          </p:nvPr>
        </p:nvSpPr>
        <p:spPr/>
        <p:txBody>
          <a:bodyPr/>
          <a:lstStyle/>
          <a:p>
            <a:endParaRPr lang="es-US"/>
          </a:p>
        </p:txBody>
      </p:sp>
      <p:sp>
        <p:nvSpPr>
          <p:cNvPr id="6" name="Marcador de número de diapositiva 5">
            <a:extLst>
              <a:ext uri="{FF2B5EF4-FFF2-40B4-BE49-F238E27FC236}">
                <a16:creationId xmlns="" xmlns:a16="http://schemas.microsoft.com/office/drawing/2014/main" id="{C4A2279C-B53A-4A19-9854-B0C947C8EA0E}"/>
              </a:ext>
            </a:extLst>
          </p:cNvPr>
          <p:cNvSpPr>
            <a:spLocks noGrp="1"/>
          </p:cNvSpPr>
          <p:nvPr>
            <p:ph type="sldNum" sz="quarter" idx="12"/>
          </p:nvPr>
        </p:nvSpPr>
        <p:spPr/>
        <p:txBody>
          <a:bodyPr/>
          <a:lstStyle/>
          <a:p>
            <a:fld id="{86B26CE0-56BC-4378-BC5A-577C92F13C24}" type="slidenum">
              <a:rPr lang="es-US" smtClean="0"/>
              <a:t>‹Nr.›</a:t>
            </a:fld>
            <a:endParaRPr lang="es-US"/>
          </a:p>
        </p:txBody>
      </p:sp>
    </p:spTree>
    <p:extLst>
      <p:ext uri="{BB962C8B-B14F-4D97-AF65-F5344CB8AC3E}">
        <p14:creationId xmlns:p14="http://schemas.microsoft.com/office/powerpoint/2010/main" val="130442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C4BE0BF-E684-44FF-B2B7-D390B6AD9E06}"/>
              </a:ext>
            </a:extLst>
          </p:cNvPr>
          <p:cNvSpPr>
            <a:spLocks noGrp="1"/>
          </p:cNvSpPr>
          <p:nvPr>
            <p:ph type="title"/>
          </p:nvPr>
        </p:nvSpPr>
        <p:spPr/>
        <p:txBody>
          <a:bodyPr/>
          <a:lstStyle/>
          <a:p>
            <a:r>
              <a:rPr lang="es-ES"/>
              <a:t>Haga clic para modificar el estilo de título del patrón</a:t>
            </a:r>
            <a:endParaRPr lang="es-US"/>
          </a:p>
        </p:txBody>
      </p:sp>
      <p:sp>
        <p:nvSpPr>
          <p:cNvPr id="3" name="Marcador de texto vertical 2">
            <a:extLst>
              <a:ext uri="{FF2B5EF4-FFF2-40B4-BE49-F238E27FC236}">
                <a16:creationId xmlns="" xmlns:a16="http://schemas.microsoft.com/office/drawing/2014/main" id="{5B766189-D1F7-4DBF-993D-BD4CFD4A5CAA}"/>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S"/>
          </a:p>
        </p:txBody>
      </p:sp>
      <p:sp>
        <p:nvSpPr>
          <p:cNvPr id="4" name="Marcador de fecha 3">
            <a:extLst>
              <a:ext uri="{FF2B5EF4-FFF2-40B4-BE49-F238E27FC236}">
                <a16:creationId xmlns="" xmlns:a16="http://schemas.microsoft.com/office/drawing/2014/main" id="{B405BD8A-5D67-466A-BEEB-16385DD23269}"/>
              </a:ext>
            </a:extLst>
          </p:cNvPr>
          <p:cNvSpPr>
            <a:spLocks noGrp="1"/>
          </p:cNvSpPr>
          <p:nvPr>
            <p:ph type="dt" sz="half" idx="10"/>
          </p:nvPr>
        </p:nvSpPr>
        <p:spPr/>
        <p:txBody>
          <a:bodyPr/>
          <a:lstStyle/>
          <a:p>
            <a:fld id="{1204B7CE-3556-4513-A0F8-7D36013342EA}" type="datetimeFigureOut">
              <a:rPr lang="es-US" smtClean="0"/>
              <a:t>11/24/18</a:t>
            </a:fld>
            <a:endParaRPr lang="es-US"/>
          </a:p>
        </p:txBody>
      </p:sp>
      <p:sp>
        <p:nvSpPr>
          <p:cNvPr id="5" name="Marcador de pie de página 4">
            <a:extLst>
              <a:ext uri="{FF2B5EF4-FFF2-40B4-BE49-F238E27FC236}">
                <a16:creationId xmlns="" xmlns:a16="http://schemas.microsoft.com/office/drawing/2014/main" id="{257D5ACD-3647-419E-BB1A-34392B7034D4}"/>
              </a:ext>
            </a:extLst>
          </p:cNvPr>
          <p:cNvSpPr>
            <a:spLocks noGrp="1"/>
          </p:cNvSpPr>
          <p:nvPr>
            <p:ph type="ftr" sz="quarter" idx="11"/>
          </p:nvPr>
        </p:nvSpPr>
        <p:spPr/>
        <p:txBody>
          <a:bodyPr/>
          <a:lstStyle/>
          <a:p>
            <a:endParaRPr lang="es-US"/>
          </a:p>
        </p:txBody>
      </p:sp>
      <p:sp>
        <p:nvSpPr>
          <p:cNvPr id="6" name="Marcador de número de diapositiva 5">
            <a:extLst>
              <a:ext uri="{FF2B5EF4-FFF2-40B4-BE49-F238E27FC236}">
                <a16:creationId xmlns="" xmlns:a16="http://schemas.microsoft.com/office/drawing/2014/main" id="{D25EBA79-40D3-4821-A8B4-0A5C09718655}"/>
              </a:ext>
            </a:extLst>
          </p:cNvPr>
          <p:cNvSpPr>
            <a:spLocks noGrp="1"/>
          </p:cNvSpPr>
          <p:nvPr>
            <p:ph type="sldNum" sz="quarter" idx="12"/>
          </p:nvPr>
        </p:nvSpPr>
        <p:spPr/>
        <p:txBody>
          <a:bodyPr/>
          <a:lstStyle/>
          <a:p>
            <a:fld id="{86B26CE0-56BC-4378-BC5A-577C92F13C24}" type="slidenum">
              <a:rPr lang="es-US" smtClean="0"/>
              <a:t>‹Nr.›</a:t>
            </a:fld>
            <a:endParaRPr lang="es-US"/>
          </a:p>
        </p:txBody>
      </p:sp>
    </p:spTree>
    <p:extLst>
      <p:ext uri="{BB962C8B-B14F-4D97-AF65-F5344CB8AC3E}">
        <p14:creationId xmlns:p14="http://schemas.microsoft.com/office/powerpoint/2010/main" val="1207638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956C433A-22AC-47AB-8DF4-8A267FC76B1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US"/>
          </a:p>
        </p:txBody>
      </p:sp>
      <p:sp>
        <p:nvSpPr>
          <p:cNvPr id="3" name="Marcador de texto vertical 2">
            <a:extLst>
              <a:ext uri="{FF2B5EF4-FFF2-40B4-BE49-F238E27FC236}">
                <a16:creationId xmlns="" xmlns:a16="http://schemas.microsoft.com/office/drawing/2014/main" id="{C95EE967-B838-4CCC-A33B-624801BF9BF6}"/>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S"/>
          </a:p>
        </p:txBody>
      </p:sp>
      <p:sp>
        <p:nvSpPr>
          <p:cNvPr id="4" name="Marcador de fecha 3">
            <a:extLst>
              <a:ext uri="{FF2B5EF4-FFF2-40B4-BE49-F238E27FC236}">
                <a16:creationId xmlns="" xmlns:a16="http://schemas.microsoft.com/office/drawing/2014/main" id="{34793758-F8E9-41C0-9743-81BD21E21386}"/>
              </a:ext>
            </a:extLst>
          </p:cNvPr>
          <p:cNvSpPr>
            <a:spLocks noGrp="1"/>
          </p:cNvSpPr>
          <p:nvPr>
            <p:ph type="dt" sz="half" idx="10"/>
          </p:nvPr>
        </p:nvSpPr>
        <p:spPr/>
        <p:txBody>
          <a:bodyPr/>
          <a:lstStyle/>
          <a:p>
            <a:fld id="{1204B7CE-3556-4513-A0F8-7D36013342EA}" type="datetimeFigureOut">
              <a:rPr lang="es-US" smtClean="0"/>
              <a:t>11/24/18</a:t>
            </a:fld>
            <a:endParaRPr lang="es-US"/>
          </a:p>
        </p:txBody>
      </p:sp>
      <p:sp>
        <p:nvSpPr>
          <p:cNvPr id="5" name="Marcador de pie de página 4">
            <a:extLst>
              <a:ext uri="{FF2B5EF4-FFF2-40B4-BE49-F238E27FC236}">
                <a16:creationId xmlns="" xmlns:a16="http://schemas.microsoft.com/office/drawing/2014/main" id="{E6125CE6-9291-4D4C-A8A1-218415B73715}"/>
              </a:ext>
            </a:extLst>
          </p:cNvPr>
          <p:cNvSpPr>
            <a:spLocks noGrp="1"/>
          </p:cNvSpPr>
          <p:nvPr>
            <p:ph type="ftr" sz="quarter" idx="11"/>
          </p:nvPr>
        </p:nvSpPr>
        <p:spPr/>
        <p:txBody>
          <a:bodyPr/>
          <a:lstStyle/>
          <a:p>
            <a:endParaRPr lang="es-US"/>
          </a:p>
        </p:txBody>
      </p:sp>
      <p:sp>
        <p:nvSpPr>
          <p:cNvPr id="6" name="Marcador de número de diapositiva 5">
            <a:extLst>
              <a:ext uri="{FF2B5EF4-FFF2-40B4-BE49-F238E27FC236}">
                <a16:creationId xmlns="" xmlns:a16="http://schemas.microsoft.com/office/drawing/2014/main" id="{6A0D2860-86F7-41DD-977C-5667F712C962}"/>
              </a:ext>
            </a:extLst>
          </p:cNvPr>
          <p:cNvSpPr>
            <a:spLocks noGrp="1"/>
          </p:cNvSpPr>
          <p:nvPr>
            <p:ph type="sldNum" sz="quarter" idx="12"/>
          </p:nvPr>
        </p:nvSpPr>
        <p:spPr/>
        <p:txBody>
          <a:bodyPr/>
          <a:lstStyle/>
          <a:p>
            <a:fld id="{86B26CE0-56BC-4378-BC5A-577C92F13C24}" type="slidenum">
              <a:rPr lang="es-US" smtClean="0"/>
              <a:t>‹Nr.›</a:t>
            </a:fld>
            <a:endParaRPr lang="es-US"/>
          </a:p>
        </p:txBody>
      </p:sp>
    </p:spTree>
    <p:extLst>
      <p:ext uri="{BB962C8B-B14F-4D97-AF65-F5344CB8AC3E}">
        <p14:creationId xmlns:p14="http://schemas.microsoft.com/office/powerpoint/2010/main" val="3067372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721449E-DE43-47B6-B86A-BF7590891722}"/>
              </a:ext>
            </a:extLst>
          </p:cNvPr>
          <p:cNvSpPr>
            <a:spLocks noGrp="1"/>
          </p:cNvSpPr>
          <p:nvPr>
            <p:ph type="title"/>
          </p:nvPr>
        </p:nvSpPr>
        <p:spPr/>
        <p:txBody>
          <a:bodyPr/>
          <a:lstStyle/>
          <a:p>
            <a:r>
              <a:rPr lang="es-ES"/>
              <a:t>Haga clic para modificar el estilo de título del patrón</a:t>
            </a:r>
            <a:endParaRPr lang="es-US"/>
          </a:p>
        </p:txBody>
      </p:sp>
      <p:sp>
        <p:nvSpPr>
          <p:cNvPr id="3" name="Marcador de contenido 2">
            <a:extLst>
              <a:ext uri="{FF2B5EF4-FFF2-40B4-BE49-F238E27FC236}">
                <a16:creationId xmlns="" xmlns:a16="http://schemas.microsoft.com/office/drawing/2014/main" id="{CEC437DD-BBCE-4A3C-9C24-67867A5067EF}"/>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S"/>
          </a:p>
        </p:txBody>
      </p:sp>
      <p:sp>
        <p:nvSpPr>
          <p:cNvPr id="4" name="Marcador de fecha 3">
            <a:extLst>
              <a:ext uri="{FF2B5EF4-FFF2-40B4-BE49-F238E27FC236}">
                <a16:creationId xmlns="" xmlns:a16="http://schemas.microsoft.com/office/drawing/2014/main" id="{730E5787-21DE-466F-AE4A-79C6EE7FBC1A}"/>
              </a:ext>
            </a:extLst>
          </p:cNvPr>
          <p:cNvSpPr>
            <a:spLocks noGrp="1"/>
          </p:cNvSpPr>
          <p:nvPr>
            <p:ph type="dt" sz="half" idx="10"/>
          </p:nvPr>
        </p:nvSpPr>
        <p:spPr/>
        <p:txBody>
          <a:bodyPr/>
          <a:lstStyle/>
          <a:p>
            <a:fld id="{1204B7CE-3556-4513-A0F8-7D36013342EA}" type="datetimeFigureOut">
              <a:rPr lang="es-US" smtClean="0"/>
              <a:t>11/24/18</a:t>
            </a:fld>
            <a:endParaRPr lang="es-US"/>
          </a:p>
        </p:txBody>
      </p:sp>
      <p:sp>
        <p:nvSpPr>
          <p:cNvPr id="5" name="Marcador de pie de página 4">
            <a:extLst>
              <a:ext uri="{FF2B5EF4-FFF2-40B4-BE49-F238E27FC236}">
                <a16:creationId xmlns="" xmlns:a16="http://schemas.microsoft.com/office/drawing/2014/main" id="{A748DFB1-A54C-4750-9937-2D084F7994DD}"/>
              </a:ext>
            </a:extLst>
          </p:cNvPr>
          <p:cNvSpPr>
            <a:spLocks noGrp="1"/>
          </p:cNvSpPr>
          <p:nvPr>
            <p:ph type="ftr" sz="quarter" idx="11"/>
          </p:nvPr>
        </p:nvSpPr>
        <p:spPr/>
        <p:txBody>
          <a:bodyPr/>
          <a:lstStyle/>
          <a:p>
            <a:endParaRPr lang="es-US"/>
          </a:p>
        </p:txBody>
      </p:sp>
      <p:sp>
        <p:nvSpPr>
          <p:cNvPr id="6" name="Marcador de número de diapositiva 5">
            <a:extLst>
              <a:ext uri="{FF2B5EF4-FFF2-40B4-BE49-F238E27FC236}">
                <a16:creationId xmlns="" xmlns:a16="http://schemas.microsoft.com/office/drawing/2014/main" id="{534C18B2-9EE3-4201-9476-06E172875455}"/>
              </a:ext>
            </a:extLst>
          </p:cNvPr>
          <p:cNvSpPr>
            <a:spLocks noGrp="1"/>
          </p:cNvSpPr>
          <p:nvPr>
            <p:ph type="sldNum" sz="quarter" idx="12"/>
          </p:nvPr>
        </p:nvSpPr>
        <p:spPr/>
        <p:txBody>
          <a:bodyPr/>
          <a:lstStyle/>
          <a:p>
            <a:fld id="{86B26CE0-56BC-4378-BC5A-577C92F13C24}" type="slidenum">
              <a:rPr lang="es-US" smtClean="0"/>
              <a:t>‹Nr.›</a:t>
            </a:fld>
            <a:endParaRPr lang="es-US"/>
          </a:p>
        </p:txBody>
      </p:sp>
    </p:spTree>
    <p:extLst>
      <p:ext uri="{BB962C8B-B14F-4D97-AF65-F5344CB8AC3E}">
        <p14:creationId xmlns:p14="http://schemas.microsoft.com/office/powerpoint/2010/main" val="2193640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5ACDFD-0F1E-49BD-8215-F12261EA399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US"/>
          </a:p>
        </p:txBody>
      </p:sp>
      <p:sp>
        <p:nvSpPr>
          <p:cNvPr id="3" name="Marcador de texto 2">
            <a:extLst>
              <a:ext uri="{FF2B5EF4-FFF2-40B4-BE49-F238E27FC236}">
                <a16:creationId xmlns="" xmlns:a16="http://schemas.microsoft.com/office/drawing/2014/main" id="{8B3EE434-6EC0-441E-99C1-9D5099E0B2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 xmlns:a16="http://schemas.microsoft.com/office/drawing/2014/main" id="{EDC7F8A2-BF91-42BF-96AF-EB052DF2F751}"/>
              </a:ext>
            </a:extLst>
          </p:cNvPr>
          <p:cNvSpPr>
            <a:spLocks noGrp="1"/>
          </p:cNvSpPr>
          <p:nvPr>
            <p:ph type="dt" sz="half" idx="10"/>
          </p:nvPr>
        </p:nvSpPr>
        <p:spPr/>
        <p:txBody>
          <a:bodyPr/>
          <a:lstStyle/>
          <a:p>
            <a:fld id="{1204B7CE-3556-4513-A0F8-7D36013342EA}" type="datetimeFigureOut">
              <a:rPr lang="es-US" smtClean="0"/>
              <a:t>11/24/18</a:t>
            </a:fld>
            <a:endParaRPr lang="es-US"/>
          </a:p>
        </p:txBody>
      </p:sp>
      <p:sp>
        <p:nvSpPr>
          <p:cNvPr id="5" name="Marcador de pie de página 4">
            <a:extLst>
              <a:ext uri="{FF2B5EF4-FFF2-40B4-BE49-F238E27FC236}">
                <a16:creationId xmlns="" xmlns:a16="http://schemas.microsoft.com/office/drawing/2014/main" id="{3EE0EAE5-15C3-487D-841B-6CF3F41C9D6A}"/>
              </a:ext>
            </a:extLst>
          </p:cNvPr>
          <p:cNvSpPr>
            <a:spLocks noGrp="1"/>
          </p:cNvSpPr>
          <p:nvPr>
            <p:ph type="ftr" sz="quarter" idx="11"/>
          </p:nvPr>
        </p:nvSpPr>
        <p:spPr/>
        <p:txBody>
          <a:bodyPr/>
          <a:lstStyle/>
          <a:p>
            <a:endParaRPr lang="es-US"/>
          </a:p>
        </p:txBody>
      </p:sp>
      <p:sp>
        <p:nvSpPr>
          <p:cNvPr id="6" name="Marcador de número de diapositiva 5">
            <a:extLst>
              <a:ext uri="{FF2B5EF4-FFF2-40B4-BE49-F238E27FC236}">
                <a16:creationId xmlns="" xmlns:a16="http://schemas.microsoft.com/office/drawing/2014/main" id="{FA455972-64DC-4F47-81BD-F7C606D0F2CE}"/>
              </a:ext>
            </a:extLst>
          </p:cNvPr>
          <p:cNvSpPr>
            <a:spLocks noGrp="1"/>
          </p:cNvSpPr>
          <p:nvPr>
            <p:ph type="sldNum" sz="quarter" idx="12"/>
          </p:nvPr>
        </p:nvSpPr>
        <p:spPr/>
        <p:txBody>
          <a:bodyPr/>
          <a:lstStyle/>
          <a:p>
            <a:fld id="{86B26CE0-56BC-4378-BC5A-577C92F13C24}" type="slidenum">
              <a:rPr lang="es-US" smtClean="0"/>
              <a:t>‹Nr.›</a:t>
            </a:fld>
            <a:endParaRPr lang="es-US"/>
          </a:p>
        </p:txBody>
      </p:sp>
    </p:spTree>
    <p:extLst>
      <p:ext uri="{BB962C8B-B14F-4D97-AF65-F5344CB8AC3E}">
        <p14:creationId xmlns:p14="http://schemas.microsoft.com/office/powerpoint/2010/main" val="276476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3A3B184-21B6-44EC-AA58-0A49E4CAA90D}"/>
              </a:ext>
            </a:extLst>
          </p:cNvPr>
          <p:cNvSpPr>
            <a:spLocks noGrp="1"/>
          </p:cNvSpPr>
          <p:nvPr>
            <p:ph type="title"/>
          </p:nvPr>
        </p:nvSpPr>
        <p:spPr/>
        <p:txBody>
          <a:bodyPr/>
          <a:lstStyle/>
          <a:p>
            <a:r>
              <a:rPr lang="es-ES"/>
              <a:t>Haga clic para modificar el estilo de título del patrón</a:t>
            </a:r>
            <a:endParaRPr lang="es-US"/>
          </a:p>
        </p:txBody>
      </p:sp>
      <p:sp>
        <p:nvSpPr>
          <p:cNvPr id="3" name="Marcador de contenido 2">
            <a:extLst>
              <a:ext uri="{FF2B5EF4-FFF2-40B4-BE49-F238E27FC236}">
                <a16:creationId xmlns="" xmlns:a16="http://schemas.microsoft.com/office/drawing/2014/main" id="{BA924DFE-39E5-4491-ADCE-84321BF12D1A}"/>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S"/>
          </a:p>
        </p:txBody>
      </p:sp>
      <p:sp>
        <p:nvSpPr>
          <p:cNvPr id="4" name="Marcador de contenido 3">
            <a:extLst>
              <a:ext uri="{FF2B5EF4-FFF2-40B4-BE49-F238E27FC236}">
                <a16:creationId xmlns="" xmlns:a16="http://schemas.microsoft.com/office/drawing/2014/main" id="{C5BC290F-B0A8-46E3-9CE7-94462768984B}"/>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S"/>
          </a:p>
        </p:txBody>
      </p:sp>
      <p:sp>
        <p:nvSpPr>
          <p:cNvPr id="5" name="Marcador de fecha 4">
            <a:extLst>
              <a:ext uri="{FF2B5EF4-FFF2-40B4-BE49-F238E27FC236}">
                <a16:creationId xmlns="" xmlns:a16="http://schemas.microsoft.com/office/drawing/2014/main" id="{35591600-19C5-4821-9A54-3E416E845F0C}"/>
              </a:ext>
            </a:extLst>
          </p:cNvPr>
          <p:cNvSpPr>
            <a:spLocks noGrp="1"/>
          </p:cNvSpPr>
          <p:nvPr>
            <p:ph type="dt" sz="half" idx="10"/>
          </p:nvPr>
        </p:nvSpPr>
        <p:spPr/>
        <p:txBody>
          <a:bodyPr/>
          <a:lstStyle/>
          <a:p>
            <a:fld id="{1204B7CE-3556-4513-A0F8-7D36013342EA}" type="datetimeFigureOut">
              <a:rPr lang="es-US" smtClean="0"/>
              <a:t>11/24/18</a:t>
            </a:fld>
            <a:endParaRPr lang="es-US"/>
          </a:p>
        </p:txBody>
      </p:sp>
      <p:sp>
        <p:nvSpPr>
          <p:cNvPr id="6" name="Marcador de pie de página 5">
            <a:extLst>
              <a:ext uri="{FF2B5EF4-FFF2-40B4-BE49-F238E27FC236}">
                <a16:creationId xmlns="" xmlns:a16="http://schemas.microsoft.com/office/drawing/2014/main" id="{45044566-51F1-4484-BF05-1F14CF0D5D1C}"/>
              </a:ext>
            </a:extLst>
          </p:cNvPr>
          <p:cNvSpPr>
            <a:spLocks noGrp="1"/>
          </p:cNvSpPr>
          <p:nvPr>
            <p:ph type="ftr" sz="quarter" idx="11"/>
          </p:nvPr>
        </p:nvSpPr>
        <p:spPr/>
        <p:txBody>
          <a:bodyPr/>
          <a:lstStyle/>
          <a:p>
            <a:endParaRPr lang="es-US"/>
          </a:p>
        </p:txBody>
      </p:sp>
      <p:sp>
        <p:nvSpPr>
          <p:cNvPr id="7" name="Marcador de número de diapositiva 6">
            <a:extLst>
              <a:ext uri="{FF2B5EF4-FFF2-40B4-BE49-F238E27FC236}">
                <a16:creationId xmlns="" xmlns:a16="http://schemas.microsoft.com/office/drawing/2014/main" id="{B50B7E09-9D72-45C5-AF62-A361BF535F49}"/>
              </a:ext>
            </a:extLst>
          </p:cNvPr>
          <p:cNvSpPr>
            <a:spLocks noGrp="1"/>
          </p:cNvSpPr>
          <p:nvPr>
            <p:ph type="sldNum" sz="quarter" idx="12"/>
          </p:nvPr>
        </p:nvSpPr>
        <p:spPr/>
        <p:txBody>
          <a:bodyPr/>
          <a:lstStyle/>
          <a:p>
            <a:fld id="{86B26CE0-56BC-4378-BC5A-577C92F13C24}" type="slidenum">
              <a:rPr lang="es-US" smtClean="0"/>
              <a:t>‹Nr.›</a:t>
            </a:fld>
            <a:endParaRPr lang="es-US"/>
          </a:p>
        </p:txBody>
      </p:sp>
    </p:spTree>
    <p:extLst>
      <p:ext uri="{BB962C8B-B14F-4D97-AF65-F5344CB8AC3E}">
        <p14:creationId xmlns:p14="http://schemas.microsoft.com/office/powerpoint/2010/main" val="55214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5769291-CAFF-4BFF-8503-D9D2ABE6499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US"/>
          </a:p>
        </p:txBody>
      </p:sp>
      <p:sp>
        <p:nvSpPr>
          <p:cNvPr id="3" name="Marcador de texto 2">
            <a:extLst>
              <a:ext uri="{FF2B5EF4-FFF2-40B4-BE49-F238E27FC236}">
                <a16:creationId xmlns="" xmlns:a16="http://schemas.microsoft.com/office/drawing/2014/main" id="{D9BEEAEC-F1C9-4B11-A5CF-016ECF510B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 xmlns:a16="http://schemas.microsoft.com/office/drawing/2014/main" id="{C21A2FA4-0991-4035-976A-948BF39283B6}"/>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S"/>
          </a:p>
        </p:txBody>
      </p:sp>
      <p:sp>
        <p:nvSpPr>
          <p:cNvPr id="5" name="Marcador de texto 4">
            <a:extLst>
              <a:ext uri="{FF2B5EF4-FFF2-40B4-BE49-F238E27FC236}">
                <a16:creationId xmlns="" xmlns:a16="http://schemas.microsoft.com/office/drawing/2014/main" id="{064B5B74-0BAA-44B5-8818-7C34C2ECB4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 xmlns:a16="http://schemas.microsoft.com/office/drawing/2014/main" id="{1B24C302-BE0A-4704-937A-C5A7E569C6FA}"/>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S"/>
          </a:p>
        </p:txBody>
      </p:sp>
      <p:sp>
        <p:nvSpPr>
          <p:cNvPr id="7" name="Marcador de fecha 6">
            <a:extLst>
              <a:ext uri="{FF2B5EF4-FFF2-40B4-BE49-F238E27FC236}">
                <a16:creationId xmlns="" xmlns:a16="http://schemas.microsoft.com/office/drawing/2014/main" id="{DD3CA462-BA7B-43B7-8576-718DD02A257D}"/>
              </a:ext>
            </a:extLst>
          </p:cNvPr>
          <p:cNvSpPr>
            <a:spLocks noGrp="1"/>
          </p:cNvSpPr>
          <p:nvPr>
            <p:ph type="dt" sz="half" idx="10"/>
          </p:nvPr>
        </p:nvSpPr>
        <p:spPr/>
        <p:txBody>
          <a:bodyPr/>
          <a:lstStyle/>
          <a:p>
            <a:fld id="{1204B7CE-3556-4513-A0F8-7D36013342EA}" type="datetimeFigureOut">
              <a:rPr lang="es-US" smtClean="0"/>
              <a:t>11/24/18</a:t>
            </a:fld>
            <a:endParaRPr lang="es-US"/>
          </a:p>
        </p:txBody>
      </p:sp>
      <p:sp>
        <p:nvSpPr>
          <p:cNvPr id="8" name="Marcador de pie de página 7">
            <a:extLst>
              <a:ext uri="{FF2B5EF4-FFF2-40B4-BE49-F238E27FC236}">
                <a16:creationId xmlns="" xmlns:a16="http://schemas.microsoft.com/office/drawing/2014/main" id="{52573366-EACD-4326-B0E4-85F40B95B2E2}"/>
              </a:ext>
            </a:extLst>
          </p:cNvPr>
          <p:cNvSpPr>
            <a:spLocks noGrp="1"/>
          </p:cNvSpPr>
          <p:nvPr>
            <p:ph type="ftr" sz="quarter" idx="11"/>
          </p:nvPr>
        </p:nvSpPr>
        <p:spPr/>
        <p:txBody>
          <a:bodyPr/>
          <a:lstStyle/>
          <a:p>
            <a:endParaRPr lang="es-US"/>
          </a:p>
        </p:txBody>
      </p:sp>
      <p:sp>
        <p:nvSpPr>
          <p:cNvPr id="9" name="Marcador de número de diapositiva 8">
            <a:extLst>
              <a:ext uri="{FF2B5EF4-FFF2-40B4-BE49-F238E27FC236}">
                <a16:creationId xmlns="" xmlns:a16="http://schemas.microsoft.com/office/drawing/2014/main" id="{A1B88D35-05B1-40DB-9834-423273DBBF0B}"/>
              </a:ext>
            </a:extLst>
          </p:cNvPr>
          <p:cNvSpPr>
            <a:spLocks noGrp="1"/>
          </p:cNvSpPr>
          <p:nvPr>
            <p:ph type="sldNum" sz="quarter" idx="12"/>
          </p:nvPr>
        </p:nvSpPr>
        <p:spPr/>
        <p:txBody>
          <a:bodyPr/>
          <a:lstStyle/>
          <a:p>
            <a:fld id="{86B26CE0-56BC-4378-BC5A-577C92F13C24}" type="slidenum">
              <a:rPr lang="es-US" smtClean="0"/>
              <a:t>‹Nr.›</a:t>
            </a:fld>
            <a:endParaRPr lang="es-US"/>
          </a:p>
        </p:txBody>
      </p:sp>
    </p:spTree>
    <p:extLst>
      <p:ext uri="{BB962C8B-B14F-4D97-AF65-F5344CB8AC3E}">
        <p14:creationId xmlns:p14="http://schemas.microsoft.com/office/powerpoint/2010/main" val="3981888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630112C-45C7-43D6-8160-BADBA5AC06FA}"/>
              </a:ext>
            </a:extLst>
          </p:cNvPr>
          <p:cNvSpPr>
            <a:spLocks noGrp="1"/>
          </p:cNvSpPr>
          <p:nvPr>
            <p:ph type="title"/>
          </p:nvPr>
        </p:nvSpPr>
        <p:spPr/>
        <p:txBody>
          <a:bodyPr/>
          <a:lstStyle/>
          <a:p>
            <a:r>
              <a:rPr lang="es-ES"/>
              <a:t>Haga clic para modificar el estilo de título del patrón</a:t>
            </a:r>
            <a:endParaRPr lang="es-US"/>
          </a:p>
        </p:txBody>
      </p:sp>
      <p:sp>
        <p:nvSpPr>
          <p:cNvPr id="3" name="Marcador de fecha 2">
            <a:extLst>
              <a:ext uri="{FF2B5EF4-FFF2-40B4-BE49-F238E27FC236}">
                <a16:creationId xmlns="" xmlns:a16="http://schemas.microsoft.com/office/drawing/2014/main" id="{1FD5AE9C-F493-4830-8DF4-309A2089953A}"/>
              </a:ext>
            </a:extLst>
          </p:cNvPr>
          <p:cNvSpPr>
            <a:spLocks noGrp="1"/>
          </p:cNvSpPr>
          <p:nvPr>
            <p:ph type="dt" sz="half" idx="10"/>
          </p:nvPr>
        </p:nvSpPr>
        <p:spPr/>
        <p:txBody>
          <a:bodyPr/>
          <a:lstStyle/>
          <a:p>
            <a:fld id="{1204B7CE-3556-4513-A0F8-7D36013342EA}" type="datetimeFigureOut">
              <a:rPr lang="es-US" smtClean="0"/>
              <a:t>11/24/18</a:t>
            </a:fld>
            <a:endParaRPr lang="es-US"/>
          </a:p>
        </p:txBody>
      </p:sp>
      <p:sp>
        <p:nvSpPr>
          <p:cNvPr id="4" name="Marcador de pie de página 3">
            <a:extLst>
              <a:ext uri="{FF2B5EF4-FFF2-40B4-BE49-F238E27FC236}">
                <a16:creationId xmlns="" xmlns:a16="http://schemas.microsoft.com/office/drawing/2014/main" id="{5DD9EB14-E2C8-4126-8932-D4DFEE6D7407}"/>
              </a:ext>
            </a:extLst>
          </p:cNvPr>
          <p:cNvSpPr>
            <a:spLocks noGrp="1"/>
          </p:cNvSpPr>
          <p:nvPr>
            <p:ph type="ftr" sz="quarter" idx="11"/>
          </p:nvPr>
        </p:nvSpPr>
        <p:spPr/>
        <p:txBody>
          <a:bodyPr/>
          <a:lstStyle/>
          <a:p>
            <a:endParaRPr lang="es-US"/>
          </a:p>
        </p:txBody>
      </p:sp>
      <p:sp>
        <p:nvSpPr>
          <p:cNvPr id="5" name="Marcador de número de diapositiva 4">
            <a:extLst>
              <a:ext uri="{FF2B5EF4-FFF2-40B4-BE49-F238E27FC236}">
                <a16:creationId xmlns="" xmlns:a16="http://schemas.microsoft.com/office/drawing/2014/main" id="{CB9C2229-4BF5-4D03-A0DB-41F7E4F6E45B}"/>
              </a:ext>
            </a:extLst>
          </p:cNvPr>
          <p:cNvSpPr>
            <a:spLocks noGrp="1"/>
          </p:cNvSpPr>
          <p:nvPr>
            <p:ph type="sldNum" sz="quarter" idx="12"/>
          </p:nvPr>
        </p:nvSpPr>
        <p:spPr/>
        <p:txBody>
          <a:bodyPr/>
          <a:lstStyle/>
          <a:p>
            <a:fld id="{86B26CE0-56BC-4378-BC5A-577C92F13C24}" type="slidenum">
              <a:rPr lang="es-US" smtClean="0"/>
              <a:t>‹Nr.›</a:t>
            </a:fld>
            <a:endParaRPr lang="es-US"/>
          </a:p>
        </p:txBody>
      </p:sp>
    </p:spTree>
    <p:extLst>
      <p:ext uri="{BB962C8B-B14F-4D97-AF65-F5344CB8AC3E}">
        <p14:creationId xmlns:p14="http://schemas.microsoft.com/office/powerpoint/2010/main" val="4226011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24505EDF-26FF-4ED5-9E34-08DEECFCA316}"/>
              </a:ext>
            </a:extLst>
          </p:cNvPr>
          <p:cNvSpPr>
            <a:spLocks noGrp="1"/>
          </p:cNvSpPr>
          <p:nvPr>
            <p:ph type="dt" sz="half" idx="10"/>
          </p:nvPr>
        </p:nvSpPr>
        <p:spPr/>
        <p:txBody>
          <a:bodyPr/>
          <a:lstStyle/>
          <a:p>
            <a:fld id="{1204B7CE-3556-4513-A0F8-7D36013342EA}" type="datetimeFigureOut">
              <a:rPr lang="es-US" smtClean="0"/>
              <a:t>11/24/18</a:t>
            </a:fld>
            <a:endParaRPr lang="es-US"/>
          </a:p>
        </p:txBody>
      </p:sp>
      <p:sp>
        <p:nvSpPr>
          <p:cNvPr id="3" name="Marcador de pie de página 2">
            <a:extLst>
              <a:ext uri="{FF2B5EF4-FFF2-40B4-BE49-F238E27FC236}">
                <a16:creationId xmlns="" xmlns:a16="http://schemas.microsoft.com/office/drawing/2014/main" id="{A3F1E6B4-0181-4988-B7DC-214BE8D15D38}"/>
              </a:ext>
            </a:extLst>
          </p:cNvPr>
          <p:cNvSpPr>
            <a:spLocks noGrp="1"/>
          </p:cNvSpPr>
          <p:nvPr>
            <p:ph type="ftr" sz="quarter" idx="11"/>
          </p:nvPr>
        </p:nvSpPr>
        <p:spPr/>
        <p:txBody>
          <a:bodyPr/>
          <a:lstStyle/>
          <a:p>
            <a:endParaRPr lang="es-US"/>
          </a:p>
        </p:txBody>
      </p:sp>
      <p:sp>
        <p:nvSpPr>
          <p:cNvPr id="4" name="Marcador de número de diapositiva 3">
            <a:extLst>
              <a:ext uri="{FF2B5EF4-FFF2-40B4-BE49-F238E27FC236}">
                <a16:creationId xmlns="" xmlns:a16="http://schemas.microsoft.com/office/drawing/2014/main" id="{40814AC9-01AD-44B9-B5FE-8E3FEE26C1DB}"/>
              </a:ext>
            </a:extLst>
          </p:cNvPr>
          <p:cNvSpPr>
            <a:spLocks noGrp="1"/>
          </p:cNvSpPr>
          <p:nvPr>
            <p:ph type="sldNum" sz="quarter" idx="12"/>
          </p:nvPr>
        </p:nvSpPr>
        <p:spPr/>
        <p:txBody>
          <a:bodyPr/>
          <a:lstStyle/>
          <a:p>
            <a:fld id="{86B26CE0-56BC-4378-BC5A-577C92F13C24}" type="slidenum">
              <a:rPr lang="es-US" smtClean="0"/>
              <a:t>‹Nr.›</a:t>
            </a:fld>
            <a:endParaRPr lang="es-US"/>
          </a:p>
        </p:txBody>
      </p:sp>
    </p:spTree>
    <p:extLst>
      <p:ext uri="{BB962C8B-B14F-4D97-AF65-F5344CB8AC3E}">
        <p14:creationId xmlns:p14="http://schemas.microsoft.com/office/powerpoint/2010/main" val="1891796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FAEEB5C-036D-4DAD-8193-2DAA41942BC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US"/>
          </a:p>
        </p:txBody>
      </p:sp>
      <p:sp>
        <p:nvSpPr>
          <p:cNvPr id="3" name="Marcador de contenido 2">
            <a:extLst>
              <a:ext uri="{FF2B5EF4-FFF2-40B4-BE49-F238E27FC236}">
                <a16:creationId xmlns="" xmlns:a16="http://schemas.microsoft.com/office/drawing/2014/main" id="{28DFA030-64BA-4C82-B742-A1C17941D1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S"/>
          </a:p>
        </p:txBody>
      </p:sp>
      <p:sp>
        <p:nvSpPr>
          <p:cNvPr id="4" name="Marcador de texto 3">
            <a:extLst>
              <a:ext uri="{FF2B5EF4-FFF2-40B4-BE49-F238E27FC236}">
                <a16:creationId xmlns="" xmlns:a16="http://schemas.microsoft.com/office/drawing/2014/main" id="{C3DE14E8-E150-4005-A226-3DB3623FD0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 xmlns:a16="http://schemas.microsoft.com/office/drawing/2014/main" id="{396F2735-23E6-4AE5-BFBA-0917CBEDB999}"/>
              </a:ext>
            </a:extLst>
          </p:cNvPr>
          <p:cNvSpPr>
            <a:spLocks noGrp="1"/>
          </p:cNvSpPr>
          <p:nvPr>
            <p:ph type="dt" sz="half" idx="10"/>
          </p:nvPr>
        </p:nvSpPr>
        <p:spPr/>
        <p:txBody>
          <a:bodyPr/>
          <a:lstStyle/>
          <a:p>
            <a:fld id="{1204B7CE-3556-4513-A0F8-7D36013342EA}" type="datetimeFigureOut">
              <a:rPr lang="es-US" smtClean="0"/>
              <a:t>11/24/18</a:t>
            </a:fld>
            <a:endParaRPr lang="es-US"/>
          </a:p>
        </p:txBody>
      </p:sp>
      <p:sp>
        <p:nvSpPr>
          <p:cNvPr id="6" name="Marcador de pie de página 5">
            <a:extLst>
              <a:ext uri="{FF2B5EF4-FFF2-40B4-BE49-F238E27FC236}">
                <a16:creationId xmlns="" xmlns:a16="http://schemas.microsoft.com/office/drawing/2014/main" id="{E878698F-7BBA-4203-AEE7-C1BEF34B0558}"/>
              </a:ext>
            </a:extLst>
          </p:cNvPr>
          <p:cNvSpPr>
            <a:spLocks noGrp="1"/>
          </p:cNvSpPr>
          <p:nvPr>
            <p:ph type="ftr" sz="quarter" idx="11"/>
          </p:nvPr>
        </p:nvSpPr>
        <p:spPr/>
        <p:txBody>
          <a:bodyPr/>
          <a:lstStyle/>
          <a:p>
            <a:endParaRPr lang="es-US"/>
          </a:p>
        </p:txBody>
      </p:sp>
      <p:sp>
        <p:nvSpPr>
          <p:cNvPr id="7" name="Marcador de número de diapositiva 6">
            <a:extLst>
              <a:ext uri="{FF2B5EF4-FFF2-40B4-BE49-F238E27FC236}">
                <a16:creationId xmlns="" xmlns:a16="http://schemas.microsoft.com/office/drawing/2014/main" id="{2DF94D11-301D-4A1C-BB34-CA5D23C16B17}"/>
              </a:ext>
            </a:extLst>
          </p:cNvPr>
          <p:cNvSpPr>
            <a:spLocks noGrp="1"/>
          </p:cNvSpPr>
          <p:nvPr>
            <p:ph type="sldNum" sz="quarter" idx="12"/>
          </p:nvPr>
        </p:nvSpPr>
        <p:spPr/>
        <p:txBody>
          <a:bodyPr/>
          <a:lstStyle/>
          <a:p>
            <a:fld id="{86B26CE0-56BC-4378-BC5A-577C92F13C24}" type="slidenum">
              <a:rPr lang="es-US" smtClean="0"/>
              <a:t>‹Nr.›</a:t>
            </a:fld>
            <a:endParaRPr lang="es-US"/>
          </a:p>
        </p:txBody>
      </p:sp>
    </p:spTree>
    <p:extLst>
      <p:ext uri="{BB962C8B-B14F-4D97-AF65-F5344CB8AC3E}">
        <p14:creationId xmlns:p14="http://schemas.microsoft.com/office/powerpoint/2010/main" val="2257149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60A9822-2EEA-4948-9EE2-72AB5BD1DAA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US"/>
          </a:p>
        </p:txBody>
      </p:sp>
      <p:sp>
        <p:nvSpPr>
          <p:cNvPr id="3" name="Marcador de posición de imagen 2">
            <a:extLst>
              <a:ext uri="{FF2B5EF4-FFF2-40B4-BE49-F238E27FC236}">
                <a16:creationId xmlns="" xmlns:a16="http://schemas.microsoft.com/office/drawing/2014/main" id="{BD301DCC-E527-413E-8BEF-61343D1038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US"/>
          </a:p>
        </p:txBody>
      </p:sp>
      <p:sp>
        <p:nvSpPr>
          <p:cNvPr id="4" name="Marcador de texto 3">
            <a:extLst>
              <a:ext uri="{FF2B5EF4-FFF2-40B4-BE49-F238E27FC236}">
                <a16:creationId xmlns="" xmlns:a16="http://schemas.microsoft.com/office/drawing/2014/main" id="{EFE6005C-1AEB-43BD-96FC-042C47856B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 xmlns:a16="http://schemas.microsoft.com/office/drawing/2014/main" id="{6D0D3CB0-A61F-4D3F-AA09-8D7EB7794415}"/>
              </a:ext>
            </a:extLst>
          </p:cNvPr>
          <p:cNvSpPr>
            <a:spLocks noGrp="1"/>
          </p:cNvSpPr>
          <p:nvPr>
            <p:ph type="dt" sz="half" idx="10"/>
          </p:nvPr>
        </p:nvSpPr>
        <p:spPr/>
        <p:txBody>
          <a:bodyPr/>
          <a:lstStyle/>
          <a:p>
            <a:fld id="{1204B7CE-3556-4513-A0F8-7D36013342EA}" type="datetimeFigureOut">
              <a:rPr lang="es-US" smtClean="0"/>
              <a:t>11/24/18</a:t>
            </a:fld>
            <a:endParaRPr lang="es-US"/>
          </a:p>
        </p:txBody>
      </p:sp>
      <p:sp>
        <p:nvSpPr>
          <p:cNvPr id="6" name="Marcador de pie de página 5">
            <a:extLst>
              <a:ext uri="{FF2B5EF4-FFF2-40B4-BE49-F238E27FC236}">
                <a16:creationId xmlns="" xmlns:a16="http://schemas.microsoft.com/office/drawing/2014/main" id="{FE6CDAEA-871F-49A4-B086-55576C7FC4C4}"/>
              </a:ext>
            </a:extLst>
          </p:cNvPr>
          <p:cNvSpPr>
            <a:spLocks noGrp="1"/>
          </p:cNvSpPr>
          <p:nvPr>
            <p:ph type="ftr" sz="quarter" idx="11"/>
          </p:nvPr>
        </p:nvSpPr>
        <p:spPr/>
        <p:txBody>
          <a:bodyPr/>
          <a:lstStyle/>
          <a:p>
            <a:endParaRPr lang="es-US"/>
          </a:p>
        </p:txBody>
      </p:sp>
      <p:sp>
        <p:nvSpPr>
          <p:cNvPr id="7" name="Marcador de número de diapositiva 6">
            <a:extLst>
              <a:ext uri="{FF2B5EF4-FFF2-40B4-BE49-F238E27FC236}">
                <a16:creationId xmlns="" xmlns:a16="http://schemas.microsoft.com/office/drawing/2014/main" id="{C12C6D2C-9667-4101-9D09-7491EEFAE371}"/>
              </a:ext>
            </a:extLst>
          </p:cNvPr>
          <p:cNvSpPr>
            <a:spLocks noGrp="1"/>
          </p:cNvSpPr>
          <p:nvPr>
            <p:ph type="sldNum" sz="quarter" idx="12"/>
          </p:nvPr>
        </p:nvSpPr>
        <p:spPr/>
        <p:txBody>
          <a:bodyPr/>
          <a:lstStyle/>
          <a:p>
            <a:fld id="{86B26CE0-56BC-4378-BC5A-577C92F13C24}" type="slidenum">
              <a:rPr lang="es-US" smtClean="0"/>
              <a:t>‹Nr.›</a:t>
            </a:fld>
            <a:endParaRPr lang="es-US"/>
          </a:p>
        </p:txBody>
      </p:sp>
    </p:spTree>
    <p:extLst>
      <p:ext uri="{BB962C8B-B14F-4D97-AF65-F5344CB8AC3E}">
        <p14:creationId xmlns:p14="http://schemas.microsoft.com/office/powerpoint/2010/main" val="35858944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D292A1A8-91BF-458E-8FF0-20839CD5E3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US"/>
          </a:p>
        </p:txBody>
      </p:sp>
      <p:sp>
        <p:nvSpPr>
          <p:cNvPr id="3" name="Marcador de texto 2">
            <a:extLst>
              <a:ext uri="{FF2B5EF4-FFF2-40B4-BE49-F238E27FC236}">
                <a16:creationId xmlns="" xmlns:a16="http://schemas.microsoft.com/office/drawing/2014/main" id="{C5C52AE1-3386-4FE6-A39B-5A6B6D4A13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S"/>
          </a:p>
        </p:txBody>
      </p:sp>
      <p:sp>
        <p:nvSpPr>
          <p:cNvPr id="4" name="Marcador de fecha 3">
            <a:extLst>
              <a:ext uri="{FF2B5EF4-FFF2-40B4-BE49-F238E27FC236}">
                <a16:creationId xmlns="" xmlns:a16="http://schemas.microsoft.com/office/drawing/2014/main" id="{D2DE8707-43BB-4A5A-A08A-74B3640533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4B7CE-3556-4513-A0F8-7D36013342EA}" type="datetimeFigureOut">
              <a:rPr lang="es-US" smtClean="0"/>
              <a:t>11/24/18</a:t>
            </a:fld>
            <a:endParaRPr lang="es-US"/>
          </a:p>
        </p:txBody>
      </p:sp>
      <p:sp>
        <p:nvSpPr>
          <p:cNvPr id="5" name="Marcador de pie de página 4">
            <a:extLst>
              <a:ext uri="{FF2B5EF4-FFF2-40B4-BE49-F238E27FC236}">
                <a16:creationId xmlns="" xmlns:a16="http://schemas.microsoft.com/office/drawing/2014/main" id="{E642028A-22FB-4631-9052-75C37BB65C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US"/>
          </a:p>
        </p:txBody>
      </p:sp>
      <p:sp>
        <p:nvSpPr>
          <p:cNvPr id="6" name="Marcador de número de diapositiva 5">
            <a:extLst>
              <a:ext uri="{FF2B5EF4-FFF2-40B4-BE49-F238E27FC236}">
                <a16:creationId xmlns="" xmlns:a16="http://schemas.microsoft.com/office/drawing/2014/main" id="{92EA2020-343F-49E6-B797-D67FE48F0E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26CE0-56BC-4378-BC5A-577C92F13C24}" type="slidenum">
              <a:rPr lang="es-US" smtClean="0"/>
              <a:t>‹Nr.›</a:t>
            </a:fld>
            <a:endParaRPr lang="es-US"/>
          </a:p>
        </p:txBody>
      </p:sp>
    </p:spTree>
    <p:extLst>
      <p:ext uri="{BB962C8B-B14F-4D97-AF65-F5344CB8AC3E}">
        <p14:creationId xmlns:p14="http://schemas.microsoft.com/office/powerpoint/2010/main" val="3304505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2.tiff"/></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jp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5AD2C58-1291-4DBA-8789-781CF43EB280}"/>
              </a:ext>
            </a:extLst>
          </p:cNvPr>
          <p:cNvSpPr>
            <a:spLocks noGrp="1"/>
          </p:cNvSpPr>
          <p:nvPr>
            <p:ph type="ctrTitle"/>
          </p:nvPr>
        </p:nvSpPr>
        <p:spPr>
          <a:xfrm>
            <a:off x="6321286" y="959244"/>
            <a:ext cx="5070591" cy="3003299"/>
          </a:xfrm>
        </p:spPr>
        <p:txBody>
          <a:bodyPr anchor="b">
            <a:noAutofit/>
          </a:bodyPr>
          <a:lstStyle/>
          <a:p>
            <a:pPr algn="l"/>
            <a:r>
              <a:rPr lang="es-US" sz="5400" b="1" dirty="0"/>
              <a:t>El caballo de Troya de nuestra época: </a:t>
            </a:r>
            <a:r>
              <a:rPr lang="es-US" sz="5400" b="1" dirty="0" err="1"/>
              <a:t>Botnets</a:t>
            </a:r>
            <a:endParaRPr lang="es-US" sz="5400" dirty="0"/>
          </a:p>
        </p:txBody>
      </p:sp>
      <p:sp>
        <p:nvSpPr>
          <p:cNvPr id="3" name="Subtítulo 2">
            <a:extLst>
              <a:ext uri="{FF2B5EF4-FFF2-40B4-BE49-F238E27FC236}">
                <a16:creationId xmlns="" xmlns:a16="http://schemas.microsoft.com/office/drawing/2014/main" id="{0833CAE0-AD96-4713-AB8B-7890893417DE}"/>
              </a:ext>
            </a:extLst>
          </p:cNvPr>
          <p:cNvSpPr>
            <a:spLocks noGrp="1"/>
          </p:cNvSpPr>
          <p:nvPr>
            <p:ph type="subTitle" idx="1"/>
          </p:nvPr>
        </p:nvSpPr>
        <p:spPr>
          <a:xfrm>
            <a:off x="6321286" y="4406336"/>
            <a:ext cx="4645250" cy="1147863"/>
          </a:xfrm>
        </p:spPr>
        <p:txBody>
          <a:bodyPr anchor="t">
            <a:noAutofit/>
          </a:bodyPr>
          <a:lstStyle/>
          <a:p>
            <a:pPr algn="l"/>
            <a:r>
              <a:rPr lang="es-US" dirty="0"/>
              <a:t>Julio Cesar Gaviria</a:t>
            </a:r>
          </a:p>
          <a:p>
            <a:pPr algn="l"/>
            <a:r>
              <a:rPr lang="es-US" dirty="0"/>
              <a:t>Kevin Balanta</a:t>
            </a:r>
          </a:p>
          <a:p>
            <a:pPr algn="l"/>
            <a:r>
              <a:rPr lang="es-US" dirty="0"/>
              <a:t>Jaiver Andrés Orozco</a:t>
            </a:r>
          </a:p>
        </p:txBody>
      </p:sp>
      <p:sp>
        <p:nvSpPr>
          <p:cNvPr id="11" name="Freeform: Shape 10">
            <a:extLst>
              <a:ext uri="{FF2B5EF4-FFF2-40B4-BE49-F238E27FC236}">
                <a16:creationId xmlns=""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n 5">
            <a:extLst>
              <a:ext uri="{FF2B5EF4-FFF2-40B4-BE49-F238E27FC236}">
                <a16:creationId xmlns="" xmlns:a16="http://schemas.microsoft.com/office/drawing/2014/main" id="{1CC95B46-038E-4372-A1C8-AF55AB91DFA2}"/>
              </a:ext>
            </a:extLst>
          </p:cNvPr>
          <p:cNvPicPr>
            <a:picLocks noChangeAspect="1"/>
          </p:cNvPicPr>
          <p:nvPr/>
        </p:nvPicPr>
        <p:blipFill rotWithShape="1">
          <a:blip r:embed="rId2">
            <a:extLst>
              <a:ext uri="{28A0092B-C50C-407E-A947-70E740481C1C}">
                <a14:useLocalDpi xmlns:a14="http://schemas.microsoft.com/office/drawing/2010/main" val="0"/>
              </a:ext>
            </a:extLst>
          </a:blip>
          <a:srcRect l="20458" r="3013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013046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Título 2"/>
          <p:cNvSpPr>
            <a:spLocks noGrp="1"/>
          </p:cNvSpPr>
          <p:nvPr>
            <p:ph type="title"/>
          </p:nvPr>
        </p:nvSpPr>
        <p:spPr>
          <a:xfrm>
            <a:off x="508000" y="2473325"/>
            <a:ext cx="10515600" cy="1325563"/>
          </a:xfrm>
        </p:spPr>
        <p:txBody>
          <a:bodyPr/>
          <a:lstStyle/>
          <a:p>
            <a:r>
              <a:rPr lang="es-ES_tradnl" dirty="0" smtClean="0"/>
              <a:t>Mecanismos </a:t>
            </a:r>
            <a:r>
              <a:rPr lang="es-ES_tradnl" smtClean="0"/>
              <a:t>de mitigación</a:t>
            </a:r>
            <a:r>
              <a:rPr lang="es-ES_tradnl" dirty="0" smtClean="0"/>
              <a:t/>
            </a:r>
            <a:br>
              <a:rPr lang="es-ES_tradnl" dirty="0" smtClean="0"/>
            </a:br>
            <a:r>
              <a:rPr lang="es-ES_tradnl" dirty="0" smtClean="0"/>
              <a:t>y control </a:t>
            </a:r>
            <a:r>
              <a:rPr lang="es-ES_tradnl" smtClean="0"/>
              <a:t>de Botnets</a:t>
            </a:r>
            <a:endParaRPr lang="es-ES_tradnl"/>
          </a:p>
        </p:txBody>
      </p:sp>
    </p:spTree>
    <p:extLst>
      <p:ext uri="{BB962C8B-B14F-4D97-AF65-F5344CB8AC3E}">
        <p14:creationId xmlns:p14="http://schemas.microsoft.com/office/powerpoint/2010/main" val="10932481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 xmlns:a16="http://schemas.microsoft.com/office/drawing/2014/main" id="{E02F3C71-C981-4614-98EA-D6C494F809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21516" y="640263"/>
            <a:ext cx="6204984" cy="1344975"/>
          </a:xfrm>
        </p:spPr>
        <p:txBody>
          <a:bodyPr vert="horz" lIns="91440" tIns="45720" rIns="91440" bIns="45720" rtlCol="0">
            <a:normAutofit/>
          </a:bodyPr>
          <a:lstStyle/>
          <a:p>
            <a:r>
              <a:rPr lang="es-US" sz="4000" dirty="0"/>
              <a:t>HoneyPots</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21515" y="2121762"/>
            <a:ext cx="6204984" cy="3626917"/>
          </a:xfrm>
        </p:spPr>
        <p:txBody>
          <a:bodyPr vert="horz" lIns="91440" tIns="45720" rIns="91440" bIns="45720" rtlCol="0">
            <a:normAutofit/>
          </a:bodyPr>
          <a:lstStyle/>
          <a:p>
            <a:pPr marL="0" indent="0" algn="just">
              <a:buNone/>
            </a:pPr>
            <a:r>
              <a:rPr lang="es-ES_tradnl" sz="2400" dirty="0"/>
              <a:t>Una “Honeypot” es un recurso informático estrechamente monitoreado  que quiere ser investigado, atacado o comprometido. Más específicamente , una honeypot es un recurso cuyo valor radica en el uso no autorizado o ilícito. </a:t>
            </a:r>
            <a:endParaRPr lang="es-US" sz="2400" dirty="0"/>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0146" r="20486" b="-1"/>
          <a:stretch/>
        </p:blipFill>
        <p:spPr>
          <a:xfrm>
            <a:off x="8441211" y="306909"/>
            <a:ext cx="2819088" cy="2286000"/>
          </a:xfrm>
          <a:prstGeom prst="rect">
            <a:avLst/>
          </a:prstGeom>
        </p:spPr>
      </p:pic>
      <p:pic>
        <p:nvPicPr>
          <p:cNvPr id="3" name="Imagen 2"/>
          <p:cNvPicPr>
            <a:picLocks noChangeAspect="1"/>
          </p:cNvPicPr>
          <p:nvPr/>
        </p:nvPicPr>
        <p:blipFill rotWithShape="1">
          <a:blip r:embed="rId3"/>
          <a:srcRect r="2200" b="-2"/>
          <a:stretch/>
        </p:blipFill>
        <p:spPr>
          <a:xfrm>
            <a:off x="7829551" y="2975383"/>
            <a:ext cx="4042410" cy="3096078"/>
          </a:xfrm>
          <a:prstGeom prst="rect">
            <a:avLst/>
          </a:prstGeom>
        </p:spPr>
      </p:pic>
    </p:spTree>
    <p:extLst>
      <p:ext uri="{BB962C8B-B14F-4D97-AF65-F5344CB8AC3E}">
        <p14:creationId xmlns:p14="http://schemas.microsoft.com/office/powerpoint/2010/main" val="896789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E02F3C71-C981-4614-98EA-D6C494F809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21515" y="2121762"/>
            <a:ext cx="6204984" cy="3626917"/>
          </a:xfrm>
        </p:spPr>
        <p:txBody>
          <a:bodyPr vert="horz" lIns="91440" tIns="45720" rIns="91440" bIns="45720" rtlCol="0">
            <a:normAutofit/>
          </a:bodyPr>
          <a:lstStyle/>
          <a:p>
            <a:pPr marL="0" indent="0" algn="just">
              <a:buNone/>
            </a:pPr>
            <a:r>
              <a:rPr lang="es-ES_tradnl" sz="2400" dirty="0"/>
              <a:t>Estos mecanismos pueden ejecutar cualquier sistema operativo y cualquier número de servicios. Los servicios configurados determinan los vectores disponibles para que un adversario pueda usar a su disposición o sondee el sistema.</a:t>
            </a:r>
            <a:endParaRPr lang="es-US" sz="2400" dirty="0"/>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8750834" y="306909"/>
            <a:ext cx="2199843" cy="2286000"/>
          </a:xfrm>
          <a:prstGeom prst="rect">
            <a:avLst/>
          </a:prstGeom>
        </p:spPr>
      </p:pic>
      <p:pic>
        <p:nvPicPr>
          <p:cNvPr id="6" name="Imagen 5"/>
          <p:cNvPicPr>
            <a:picLocks noChangeAspect="1"/>
          </p:cNvPicPr>
          <p:nvPr/>
        </p:nvPicPr>
        <p:blipFill rotWithShape="1">
          <a:blip r:embed="rId3"/>
          <a:srcRect r="2200" b="-2"/>
          <a:stretch/>
        </p:blipFill>
        <p:spPr>
          <a:xfrm>
            <a:off x="7829551" y="2975383"/>
            <a:ext cx="4042410" cy="3096078"/>
          </a:xfrm>
          <a:prstGeom prst="rect">
            <a:avLst/>
          </a:prstGeom>
        </p:spPr>
      </p:pic>
    </p:spTree>
    <p:extLst>
      <p:ext uri="{BB962C8B-B14F-4D97-AF65-F5344CB8AC3E}">
        <p14:creationId xmlns:p14="http://schemas.microsoft.com/office/powerpoint/2010/main" val="3998826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E02F3C71-C981-4614-98EA-D6C494F809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21514" y="2121762"/>
            <a:ext cx="6156801" cy="3626917"/>
          </a:xfrm>
        </p:spPr>
        <p:txBody>
          <a:bodyPr vert="horz" lIns="91440" tIns="45720" rIns="91440" bIns="45720" rtlCol="0">
            <a:normAutofit/>
          </a:bodyPr>
          <a:lstStyle/>
          <a:p>
            <a:pPr marL="0" indent="0" algn="just">
              <a:buNone/>
            </a:pPr>
            <a:r>
              <a:rPr lang="es-US" sz="2400" dirty="0" smtClean="0"/>
              <a:t>Pueden ser de 2 tipos :</a:t>
            </a:r>
          </a:p>
          <a:p>
            <a:pPr marL="0" indent="0" algn="just">
              <a:buNone/>
            </a:pPr>
            <a:endParaRPr lang="es-US" sz="2400" dirty="0"/>
          </a:p>
          <a:p>
            <a:pPr marL="457200" indent="-457200" algn="just">
              <a:buFont typeface="+mj-lt"/>
              <a:buAutoNum type="arabicPeriod"/>
            </a:pPr>
            <a:r>
              <a:rPr lang="es-US" sz="2400" dirty="0" smtClean="0"/>
              <a:t>Alta interaccion : Recursos reales como sistemas operativos y aplicaciones</a:t>
            </a:r>
          </a:p>
          <a:p>
            <a:pPr marL="457200" indent="-457200" algn="just">
              <a:buFont typeface="+mj-lt"/>
              <a:buAutoNum type="arabicPeriod"/>
            </a:pPr>
            <a:endParaRPr lang="es-US" sz="2400" dirty="0"/>
          </a:p>
          <a:p>
            <a:pPr marL="457200" indent="-457200" algn="just">
              <a:buFont typeface="+mj-lt"/>
              <a:buAutoNum type="arabicPeriod"/>
            </a:pPr>
            <a:r>
              <a:rPr lang="es-US" sz="2400" dirty="0" smtClean="0"/>
              <a:t>Baja interaccion : Los cuales emulan servicios </a:t>
            </a:r>
            <a:endParaRPr lang="es-US" sz="2400" dirty="0"/>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8750834" y="306909"/>
            <a:ext cx="2199843" cy="2286000"/>
          </a:xfrm>
          <a:prstGeom prst="rect">
            <a:avLst/>
          </a:prstGeom>
        </p:spPr>
      </p:pic>
      <p:pic>
        <p:nvPicPr>
          <p:cNvPr id="6" name="Imagen 5"/>
          <p:cNvPicPr>
            <a:picLocks noChangeAspect="1"/>
          </p:cNvPicPr>
          <p:nvPr/>
        </p:nvPicPr>
        <p:blipFill rotWithShape="1">
          <a:blip r:embed="rId3"/>
          <a:srcRect r="2200" b="-2"/>
          <a:stretch/>
        </p:blipFill>
        <p:spPr>
          <a:xfrm>
            <a:off x="7829551" y="2975383"/>
            <a:ext cx="4042410" cy="3096078"/>
          </a:xfrm>
          <a:prstGeom prst="rect">
            <a:avLst/>
          </a:prstGeom>
        </p:spPr>
      </p:pic>
    </p:spTree>
    <p:extLst>
      <p:ext uri="{BB962C8B-B14F-4D97-AF65-F5344CB8AC3E}">
        <p14:creationId xmlns:p14="http://schemas.microsoft.com/office/powerpoint/2010/main" val="8903945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 xmlns:a16="http://schemas.microsoft.com/office/drawing/2014/main" id="{99899462-FC16-43B0-966B-FCA2634507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351858" y="1214577"/>
            <a:ext cx="5638994" cy="1424446"/>
          </a:xfrm>
        </p:spPr>
        <p:txBody>
          <a:bodyPr vert="horz" lIns="91440" tIns="45720" rIns="91440" bIns="45720" rtlCol="0">
            <a:normAutofit/>
          </a:bodyPr>
          <a:lstStyle/>
          <a:p>
            <a:r>
              <a:rPr lang="es-US" dirty="0">
                <a:solidFill>
                  <a:srgbClr val="FFFFFF"/>
                </a:solidFill>
              </a:rPr>
              <a:t>HoneyNets</a:t>
            </a:r>
          </a:p>
        </p:txBody>
      </p:sp>
      <p:pic>
        <p:nvPicPr>
          <p:cNvPr id="5" name="Imagen 4"/>
          <p:cNvPicPr>
            <a:picLocks noChangeAspect="1"/>
          </p:cNvPicPr>
          <p:nvPr/>
        </p:nvPicPr>
        <p:blipFill>
          <a:blip r:embed="rId2"/>
          <a:stretch>
            <a:fillRect/>
          </a:stretch>
        </p:blipFill>
        <p:spPr>
          <a:xfrm>
            <a:off x="481264" y="478231"/>
            <a:ext cx="3801978" cy="4695347"/>
          </a:xfrm>
          <a:prstGeom prst="rect">
            <a:avLst/>
          </a:prstGeom>
        </p:spPr>
      </p:pic>
      <p:cxnSp>
        <p:nvCxnSpPr>
          <p:cNvPr id="30" name="Straight Connector 29">
            <a:extLst>
              <a:ext uri="{FF2B5EF4-FFF2-40B4-BE49-F238E27FC236}">
                <a16:creationId xmlns="" xmlns:a16="http://schemas.microsoft.com/office/drawing/2014/main" id="{AAFEA932-2DF1-410C-A00A-7A1E7DBF75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20233" r="30574"/>
          <a:stretch/>
        </p:blipFill>
        <p:spPr>
          <a:xfrm>
            <a:off x="3502202" y="4013962"/>
            <a:ext cx="2439027" cy="2788920"/>
          </a:xfrm>
          <a:prstGeom prst="rect">
            <a:avLst/>
          </a:prstGeom>
        </p:spPr>
      </p:pic>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5941229" y="2786341"/>
            <a:ext cx="5747187" cy="2987543"/>
          </a:xfrm>
        </p:spPr>
        <p:txBody>
          <a:bodyPr vert="horz" lIns="91440" tIns="45720" rIns="91440" bIns="45720" rtlCol="0" anchor="t">
            <a:normAutofit/>
          </a:bodyPr>
          <a:lstStyle/>
          <a:p>
            <a:pPr marL="342900" indent="-342900" algn="just">
              <a:buFont typeface="+mj-lt"/>
              <a:buAutoNum type="arabicPeriod"/>
            </a:pPr>
            <a:r>
              <a:rPr lang="es-US" sz="2400" dirty="0">
                <a:solidFill>
                  <a:srgbClr val="FFFFFF"/>
                </a:solidFill>
              </a:rPr>
              <a:t>Es una red de seguridad diseñada para capturar actividad </a:t>
            </a:r>
            <a:r>
              <a:rPr lang="es-US" sz="2400" dirty="0" smtClean="0">
                <a:solidFill>
                  <a:srgbClr val="FFFFFF"/>
                </a:solidFill>
              </a:rPr>
              <a:t>maliciosa </a:t>
            </a:r>
            <a:r>
              <a:rPr lang="es-US" sz="2400" dirty="0">
                <a:solidFill>
                  <a:srgbClr val="FFFFFF"/>
                </a:solidFill>
              </a:rPr>
              <a:t>y que puede poseer 2 o mas honeypots</a:t>
            </a:r>
          </a:p>
          <a:p>
            <a:pPr marL="342900" indent="-342900" algn="just">
              <a:buFont typeface="+mj-lt"/>
              <a:buAutoNum type="arabicPeriod"/>
            </a:pPr>
            <a:endParaRPr lang="es-US" sz="2400" dirty="0">
              <a:solidFill>
                <a:srgbClr val="FFFFFF"/>
              </a:solidFill>
            </a:endParaRPr>
          </a:p>
          <a:p>
            <a:pPr marL="342900" indent="-342900" algn="just">
              <a:buFont typeface="+mj-lt"/>
              <a:buAutoNum type="arabicPeriod"/>
            </a:pPr>
            <a:r>
              <a:rPr lang="es-US" sz="2400" dirty="0">
                <a:solidFill>
                  <a:srgbClr val="FFFFFF"/>
                </a:solidFill>
              </a:rPr>
              <a:t>Cualquier interaccion con una honeyNet puede ser maliciosa</a:t>
            </a:r>
          </a:p>
        </p:txBody>
      </p:sp>
    </p:spTree>
    <p:extLst>
      <p:ext uri="{BB962C8B-B14F-4D97-AF65-F5344CB8AC3E}">
        <p14:creationId xmlns:p14="http://schemas.microsoft.com/office/powerpoint/2010/main" val="3771070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EB181E26-89C4-4A14-92DE-0F4C4B0E94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t="18092" r="2" b="2553"/>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3" name="Imagen 2"/>
          <p:cNvPicPr>
            <a:picLocks noChangeAspect="1"/>
          </p:cNvPicPr>
          <p:nvPr/>
        </p:nvPicPr>
        <p:blipFill rotWithShape="1">
          <a:blip r:embed="rId3"/>
          <a:srcRect l="3082" r="1" b="1"/>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20" name="Freeform 37">
            <a:extLst>
              <a:ext uri="{FF2B5EF4-FFF2-40B4-BE49-F238E27FC236}">
                <a16:creationId xmlns="" xmlns:a16="http://schemas.microsoft.com/office/drawing/2014/main" id="{13958066-7CBD-4B89-8F46-614C4F28BC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s-US">
                <a:solidFill>
                  <a:schemeClr val="bg1"/>
                </a:solidFill>
              </a:rPr>
              <a:t>HoneyWall</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38200" y="2015406"/>
            <a:ext cx="5097779" cy="4065986"/>
          </a:xfrm>
        </p:spPr>
        <p:txBody>
          <a:bodyPr vert="horz" lIns="91440" tIns="45720" rIns="91440" bIns="45720" rtlCol="0" anchor="t">
            <a:noAutofit/>
          </a:bodyPr>
          <a:lstStyle/>
          <a:p>
            <a:pPr marL="342900" marR="0" lvl="0" indent="-342900" algn="just" defTabSz="914400" eaLnBrk="1" fontAlgn="auto" latinLnBrk="0" hangingPunct="1">
              <a:spcBef>
                <a:spcPts val="0"/>
              </a:spcBef>
              <a:spcAft>
                <a:spcPts val="600"/>
              </a:spcAft>
              <a:buClrTx/>
              <a:buSzTx/>
              <a:buFont typeface="+mj-lt"/>
              <a:buNone/>
              <a:tabLst/>
              <a:defRPr/>
            </a:pPr>
            <a:r>
              <a:rPr lang="es-US" sz="2200" dirty="0" smtClean="0"/>
              <a:t>Es </a:t>
            </a:r>
            <a:r>
              <a:rPr lang="es-US" sz="2200" dirty="0"/>
              <a:t>un mecanismo que posee  dos capas : </a:t>
            </a:r>
          </a:p>
          <a:p>
            <a:pPr marL="342900" marR="0" lvl="0" indent="-342900" algn="just" defTabSz="914400" eaLnBrk="1" fontAlgn="auto" latinLnBrk="0" hangingPunct="1">
              <a:spcBef>
                <a:spcPts val="0"/>
              </a:spcBef>
              <a:spcAft>
                <a:spcPts val="600"/>
              </a:spcAft>
              <a:buClrTx/>
              <a:buSzTx/>
              <a:buFont typeface="+mj-lt"/>
              <a:buNone/>
              <a:tabLst/>
              <a:defRPr/>
            </a:pPr>
            <a:endParaRPr lang="es-US" sz="2200" dirty="0"/>
          </a:p>
          <a:p>
            <a:pPr marL="342900" marR="0" lvl="0" indent="-342900" algn="just" defTabSz="914400" eaLnBrk="1" fontAlgn="auto" latinLnBrk="0" hangingPunct="1">
              <a:spcBef>
                <a:spcPts val="0"/>
              </a:spcBef>
              <a:spcAft>
                <a:spcPts val="600"/>
              </a:spcAft>
              <a:buClrTx/>
              <a:buSzTx/>
              <a:buFont typeface="+mj-lt"/>
              <a:buNone/>
              <a:tabLst/>
              <a:defRPr/>
            </a:pPr>
            <a:r>
              <a:rPr lang="es-US" sz="2200" dirty="0"/>
              <a:t>1. Una capa control de datos : Esta capa </a:t>
            </a:r>
            <a:r>
              <a:rPr lang="es-US" sz="2200" dirty="0" smtClean="0"/>
              <a:t>mitiga los </a:t>
            </a:r>
            <a:r>
              <a:rPr lang="es-US" sz="2200" dirty="0"/>
              <a:t>ataques a los sistemas </a:t>
            </a:r>
          </a:p>
          <a:p>
            <a:pPr marL="342900" marR="0" lvl="0" indent="-342900" algn="just" defTabSz="914400" eaLnBrk="1" fontAlgn="auto" latinLnBrk="0" hangingPunct="1">
              <a:spcBef>
                <a:spcPts val="0"/>
              </a:spcBef>
              <a:spcAft>
                <a:spcPts val="600"/>
              </a:spcAft>
              <a:buClrTx/>
              <a:buSzTx/>
              <a:buFont typeface="+mj-lt"/>
              <a:buNone/>
              <a:tabLst/>
              <a:defRPr/>
            </a:pPr>
            <a:endParaRPr lang="es-US" sz="2200" dirty="0"/>
          </a:p>
          <a:p>
            <a:pPr marL="342900" marR="0" lvl="0" indent="-342900" algn="just" defTabSz="914400" eaLnBrk="1" fontAlgn="auto" latinLnBrk="0" hangingPunct="1">
              <a:spcBef>
                <a:spcPts val="0"/>
              </a:spcBef>
              <a:spcAft>
                <a:spcPts val="600"/>
              </a:spcAft>
              <a:buClrTx/>
              <a:buSzTx/>
              <a:buFont typeface="+mj-lt"/>
              <a:buNone/>
              <a:tabLst/>
              <a:defRPr/>
            </a:pPr>
            <a:r>
              <a:rPr lang="es-US" sz="2200" dirty="0"/>
              <a:t>2.  Una capa de captura de datos : la cual es utilizada como  monitor de la actividad en la red</a:t>
            </a:r>
          </a:p>
        </p:txBody>
      </p:sp>
    </p:spTree>
    <p:extLst>
      <p:ext uri="{BB962C8B-B14F-4D97-AF65-F5344CB8AC3E}">
        <p14:creationId xmlns:p14="http://schemas.microsoft.com/office/powerpoint/2010/main" val="11304337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alphaModFix/>
          </a:blip>
          <a:srcRect t="20292" r="2" b="16906"/>
          <a:stretch/>
        </p:blipFill>
        <p:spPr>
          <a:xfrm>
            <a:off x="6083786" y="-168318"/>
            <a:ext cx="6261330" cy="3932313"/>
          </a:xfrm>
          <a:prstGeom prst="rect">
            <a:avLst/>
          </a:prstGeom>
          <a:effectLst>
            <a:softEdge rad="533400"/>
          </a:effectLst>
        </p:spPr>
      </p:pic>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3039" r="13379"/>
          <a:stretch/>
        </p:blipFill>
        <p:spPr>
          <a:xfrm>
            <a:off x="6004918" y="2450111"/>
            <a:ext cx="6263640" cy="4215384"/>
          </a:xfrm>
          <a:prstGeom prst="rect">
            <a:avLst/>
          </a:prstGeom>
          <a:effectLst>
            <a:softEdge rad="533400"/>
          </a:effectLst>
        </p:spPr>
      </p:pic>
      <p:pic>
        <p:nvPicPr>
          <p:cNvPr id="18" name="Picture 17">
            <a:extLst>
              <a:ext uri="{FF2B5EF4-FFF2-40B4-BE49-F238E27FC236}">
                <a16:creationId xmlns="" xmlns:a16="http://schemas.microsoft.com/office/drawing/2014/main" id="{22901FED-4FC9-4ED5-8123-C98BCD1616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04998" y="798445"/>
            <a:ext cx="4803636" cy="1311664"/>
          </a:xfrm>
        </p:spPr>
        <p:txBody>
          <a:bodyPr vert="horz" lIns="91440" tIns="45720" rIns="91440" bIns="45720" rtlCol="0">
            <a:normAutofit/>
          </a:bodyPr>
          <a:lstStyle/>
          <a:p>
            <a:r>
              <a:rPr lang="es-US" sz="4000" dirty="0">
                <a:solidFill>
                  <a:srgbClr val="000000"/>
                </a:solidFill>
              </a:rPr>
              <a:t>BotHunter</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04997" y="2272143"/>
            <a:ext cx="4803637" cy="3788830"/>
          </a:xfrm>
        </p:spPr>
        <p:txBody>
          <a:bodyPr vert="horz" lIns="91440" tIns="45720" rIns="91440" bIns="45720" rtlCol="0" anchor="ctr">
            <a:normAutofit/>
          </a:bodyPr>
          <a:lstStyle/>
          <a:p>
            <a:pPr marL="342900" indent="-342900" algn="just">
              <a:buFont typeface="+mj-lt"/>
              <a:buAutoNum type="arabicPeriod"/>
            </a:pPr>
            <a:r>
              <a:rPr lang="es-US" sz="2200" dirty="0">
                <a:solidFill>
                  <a:srgbClr val="000000"/>
                </a:solidFill>
              </a:rPr>
              <a:t>Son sistemas diseñados para la deteccion de botnets. Estan basados en el algoritmo llamado correlacion de dialogo de red.</a:t>
            </a:r>
          </a:p>
          <a:p>
            <a:pPr marL="342900" indent="-342900" algn="just">
              <a:buFont typeface="+mj-lt"/>
              <a:buAutoNum type="arabicPeriod"/>
            </a:pPr>
            <a:endParaRPr lang="es-US" sz="2200" dirty="0">
              <a:solidFill>
                <a:srgbClr val="000000"/>
              </a:solidFill>
            </a:endParaRPr>
          </a:p>
          <a:p>
            <a:pPr marL="342900" indent="-342900" algn="just">
              <a:buFont typeface="+mj-lt"/>
              <a:buAutoNum type="arabicPeriod"/>
            </a:pPr>
            <a:r>
              <a:rPr lang="es-US" sz="2200" dirty="0">
                <a:solidFill>
                  <a:srgbClr val="000000"/>
                </a:solidFill>
              </a:rPr>
              <a:t>Fue desarollado bajo el programa Cyber-TA en el laboratorio de ciencias computacionales en SRI internacional. </a:t>
            </a:r>
          </a:p>
        </p:txBody>
      </p:sp>
    </p:spTree>
    <p:extLst>
      <p:ext uri="{BB962C8B-B14F-4D97-AF65-F5344CB8AC3E}">
        <p14:creationId xmlns:p14="http://schemas.microsoft.com/office/powerpoint/2010/main" val="2366269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alphaModFix/>
          </a:blip>
          <a:srcRect t="20292" r="2" b="16906"/>
          <a:stretch/>
        </p:blipFill>
        <p:spPr>
          <a:xfrm>
            <a:off x="6083786" y="-168318"/>
            <a:ext cx="6261330" cy="3932313"/>
          </a:xfrm>
          <a:prstGeom prst="rect">
            <a:avLst/>
          </a:prstGeom>
          <a:effectLst>
            <a:softEdge rad="533400"/>
          </a:effectLst>
        </p:spPr>
      </p:pic>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3039" r="13379"/>
          <a:stretch/>
        </p:blipFill>
        <p:spPr>
          <a:xfrm>
            <a:off x="6089904" y="2487168"/>
            <a:ext cx="6263640" cy="4215384"/>
          </a:xfrm>
          <a:prstGeom prst="rect">
            <a:avLst/>
          </a:prstGeom>
          <a:effectLst>
            <a:softEdge rad="533400"/>
          </a:effectLst>
        </p:spPr>
      </p:pic>
      <p:pic>
        <p:nvPicPr>
          <p:cNvPr id="18" name="Picture 17">
            <a:extLst>
              <a:ext uri="{FF2B5EF4-FFF2-40B4-BE49-F238E27FC236}">
                <a16:creationId xmlns="" xmlns:a16="http://schemas.microsoft.com/office/drawing/2014/main" id="{22901FED-4FC9-4ED5-8123-C98BCD1616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04998" y="798445"/>
            <a:ext cx="4803636" cy="1311664"/>
          </a:xfrm>
        </p:spPr>
        <p:txBody>
          <a:bodyPr vert="horz" lIns="91440" tIns="45720" rIns="91440" bIns="45720" rtlCol="0">
            <a:normAutofit/>
          </a:bodyPr>
          <a:lstStyle/>
          <a:p>
            <a:r>
              <a:rPr lang="es-US" sz="4000">
                <a:solidFill>
                  <a:srgbClr val="000000"/>
                </a:solidFill>
              </a:rPr>
              <a:t>Como funciona?</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04997" y="2272143"/>
            <a:ext cx="4803637" cy="3788830"/>
          </a:xfrm>
        </p:spPr>
        <p:txBody>
          <a:bodyPr vert="horz" lIns="91440" tIns="45720" rIns="91440" bIns="45720" rtlCol="0" anchor="ctr">
            <a:noAutofit/>
          </a:bodyPr>
          <a:lstStyle/>
          <a:p>
            <a:pPr marL="800100" lvl="1" indent="-342900" algn="just">
              <a:buFont typeface="+mj-lt"/>
              <a:buAutoNum type="arabicPeriod"/>
            </a:pPr>
            <a:r>
              <a:rPr lang="es-US" sz="2200" dirty="0">
                <a:solidFill>
                  <a:srgbClr val="000000"/>
                </a:solidFill>
              </a:rPr>
              <a:t>Monitorea ambos fujos  de comunicación entre los hosts dentro de la red interna e internet. </a:t>
            </a:r>
          </a:p>
          <a:p>
            <a:pPr marL="800100" lvl="1" indent="-342900" algn="just">
              <a:buFont typeface="+mj-lt"/>
              <a:buAutoNum type="arabicPeriod"/>
            </a:pPr>
            <a:endParaRPr lang="es-US" sz="2200" dirty="0">
              <a:solidFill>
                <a:srgbClr val="000000"/>
              </a:solidFill>
            </a:endParaRPr>
          </a:p>
          <a:p>
            <a:pPr marL="800100" lvl="1" indent="-342900" algn="just">
              <a:buFont typeface="+mj-lt"/>
              <a:buAutoNum type="arabicPeriod"/>
            </a:pPr>
            <a:r>
              <a:rPr lang="es-US" sz="2200" dirty="0">
                <a:solidFill>
                  <a:srgbClr val="000000"/>
                </a:solidFill>
              </a:rPr>
              <a:t>Clasifica los intercambios de datos que crucen el limite de la red como posibles pasos en el ciclo de vida de una infeccion de malware</a:t>
            </a:r>
          </a:p>
        </p:txBody>
      </p:sp>
    </p:spTree>
    <p:extLst>
      <p:ext uri="{BB962C8B-B14F-4D97-AF65-F5344CB8AC3E}">
        <p14:creationId xmlns:p14="http://schemas.microsoft.com/office/powerpoint/2010/main" val="2665555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alphaModFix/>
          </a:blip>
          <a:srcRect t="20292" r="2" b="16906"/>
          <a:stretch/>
        </p:blipFill>
        <p:spPr>
          <a:xfrm>
            <a:off x="6083786" y="-168318"/>
            <a:ext cx="6261330" cy="3932313"/>
          </a:xfrm>
          <a:prstGeom prst="rect">
            <a:avLst/>
          </a:prstGeom>
          <a:effectLst>
            <a:softEdge rad="533400"/>
          </a:effectLst>
        </p:spPr>
      </p:pic>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3039" r="13379"/>
          <a:stretch/>
        </p:blipFill>
        <p:spPr>
          <a:xfrm>
            <a:off x="6089904" y="2487168"/>
            <a:ext cx="6263640" cy="4215384"/>
          </a:xfrm>
          <a:prstGeom prst="rect">
            <a:avLst/>
          </a:prstGeom>
          <a:effectLst>
            <a:softEdge rad="533400"/>
          </a:effectLst>
        </p:spPr>
      </p:pic>
      <p:pic>
        <p:nvPicPr>
          <p:cNvPr id="18" name="Picture 17">
            <a:extLst>
              <a:ext uri="{FF2B5EF4-FFF2-40B4-BE49-F238E27FC236}">
                <a16:creationId xmlns="" xmlns:a16="http://schemas.microsoft.com/office/drawing/2014/main" id="{22901FED-4FC9-4ED5-8123-C98BCD1616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04998" y="798445"/>
            <a:ext cx="4803636" cy="1311664"/>
          </a:xfrm>
        </p:spPr>
        <p:txBody>
          <a:bodyPr vert="horz" lIns="91440" tIns="45720" rIns="91440" bIns="45720" rtlCol="0">
            <a:normAutofit/>
          </a:bodyPr>
          <a:lstStyle/>
          <a:p>
            <a:r>
              <a:rPr lang="es-US" sz="4000" dirty="0">
                <a:solidFill>
                  <a:srgbClr val="000000"/>
                </a:solidFill>
              </a:rPr>
              <a:t>Como funciona?</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04997" y="2272143"/>
            <a:ext cx="4803637" cy="3788830"/>
          </a:xfrm>
        </p:spPr>
        <p:txBody>
          <a:bodyPr vert="horz" lIns="91440" tIns="45720" rIns="91440" bIns="45720" rtlCol="0" anchor="ctr">
            <a:normAutofit/>
          </a:bodyPr>
          <a:lstStyle/>
          <a:p>
            <a:pPr marL="800100" marR="0" lvl="1" indent="-342900" algn="just" defTabSz="914400" eaLnBrk="1" fontAlgn="auto" latinLnBrk="0" hangingPunct="1">
              <a:spcBef>
                <a:spcPts val="0"/>
              </a:spcBef>
              <a:spcAft>
                <a:spcPts val="600"/>
              </a:spcAft>
              <a:buClrTx/>
              <a:buSzTx/>
              <a:buFont typeface="+mj-lt"/>
              <a:buNone/>
              <a:tabLst/>
              <a:defRPr/>
            </a:pPr>
            <a:r>
              <a:rPr lang="es-US" sz="2000" dirty="0">
                <a:solidFill>
                  <a:srgbClr val="000000"/>
                </a:solidFill>
              </a:rPr>
              <a:t>3. </a:t>
            </a:r>
            <a:r>
              <a:rPr lang="es-US" sz="2200" dirty="0">
                <a:solidFill>
                  <a:srgbClr val="000000"/>
                </a:solidFill>
              </a:rPr>
              <a:t>Bothunter emplea Snort, como generador de eventos de dialogo</a:t>
            </a:r>
          </a:p>
          <a:p>
            <a:pPr marL="800100" marR="0" lvl="1" indent="-342900" algn="just" defTabSz="914400" eaLnBrk="1" fontAlgn="auto" latinLnBrk="0" hangingPunct="1">
              <a:spcBef>
                <a:spcPts val="0"/>
              </a:spcBef>
              <a:spcAft>
                <a:spcPts val="600"/>
              </a:spcAft>
              <a:buClrTx/>
              <a:buSzTx/>
              <a:buFont typeface="+mj-lt"/>
              <a:buNone/>
              <a:tabLst/>
              <a:defRPr/>
            </a:pPr>
            <a:endParaRPr lang="es-US" sz="2200" dirty="0">
              <a:solidFill>
                <a:srgbClr val="000000"/>
              </a:solidFill>
            </a:endParaRPr>
          </a:p>
          <a:p>
            <a:pPr marL="800100" marR="0" lvl="1" indent="-342900" algn="just" defTabSz="914400" eaLnBrk="1" fontAlgn="auto" latinLnBrk="0" hangingPunct="1">
              <a:spcBef>
                <a:spcPts val="0"/>
              </a:spcBef>
              <a:spcAft>
                <a:spcPts val="600"/>
              </a:spcAft>
              <a:buClrTx/>
              <a:buSzTx/>
              <a:buFont typeface="+mj-lt"/>
              <a:buNone/>
              <a:tabLst/>
              <a:defRPr/>
            </a:pPr>
            <a:r>
              <a:rPr lang="es-US" sz="2200" dirty="0">
                <a:solidFill>
                  <a:srgbClr val="000000"/>
                </a:solidFill>
              </a:rPr>
              <a:t>4. Estos eventos son alimentados directamente a un motor de correlacion de dialogo separado donde este relaciona cada patron contra el modelo de ciclo de vida de una infeccion botnet</a:t>
            </a:r>
          </a:p>
        </p:txBody>
      </p:sp>
    </p:spTree>
    <p:extLst>
      <p:ext uri="{BB962C8B-B14F-4D97-AF65-F5344CB8AC3E}">
        <p14:creationId xmlns:p14="http://schemas.microsoft.com/office/powerpoint/2010/main" val="31566033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alphaModFix/>
          </a:blip>
          <a:srcRect t="20292" r="2" b="16906"/>
          <a:stretch/>
        </p:blipFill>
        <p:spPr>
          <a:xfrm>
            <a:off x="6083786" y="-168318"/>
            <a:ext cx="6261330" cy="3932313"/>
          </a:xfrm>
          <a:prstGeom prst="rect">
            <a:avLst/>
          </a:prstGeom>
          <a:effectLst>
            <a:softEdge rad="533400"/>
          </a:effectLst>
        </p:spPr>
      </p:pic>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3039" r="13379"/>
          <a:stretch/>
        </p:blipFill>
        <p:spPr>
          <a:xfrm>
            <a:off x="6089904" y="2487168"/>
            <a:ext cx="6263640" cy="4215384"/>
          </a:xfrm>
          <a:prstGeom prst="rect">
            <a:avLst/>
          </a:prstGeom>
          <a:effectLst>
            <a:softEdge rad="533400"/>
          </a:effectLst>
        </p:spPr>
      </p:pic>
      <p:pic>
        <p:nvPicPr>
          <p:cNvPr id="18" name="Picture 17">
            <a:extLst>
              <a:ext uri="{FF2B5EF4-FFF2-40B4-BE49-F238E27FC236}">
                <a16:creationId xmlns="" xmlns:a16="http://schemas.microsoft.com/office/drawing/2014/main" id="{22901FED-4FC9-4ED5-8123-C98BCD1616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04998" y="798445"/>
            <a:ext cx="4803636" cy="1311664"/>
          </a:xfrm>
        </p:spPr>
        <p:txBody>
          <a:bodyPr vert="horz" lIns="91440" tIns="45720" rIns="91440" bIns="45720" rtlCol="0">
            <a:normAutofit/>
          </a:bodyPr>
          <a:lstStyle/>
          <a:p>
            <a:r>
              <a:rPr lang="es-US" sz="4000">
                <a:solidFill>
                  <a:srgbClr val="000000"/>
                </a:solidFill>
              </a:rPr>
              <a:t>Como funciona?</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04997" y="2272143"/>
            <a:ext cx="4803637" cy="3788830"/>
          </a:xfrm>
        </p:spPr>
        <p:txBody>
          <a:bodyPr vert="horz" lIns="91440" tIns="45720" rIns="91440" bIns="45720" rtlCol="0" anchor="ctr">
            <a:normAutofit/>
          </a:bodyPr>
          <a:lstStyle/>
          <a:p>
            <a:pPr marL="800100" marR="0" lvl="1" indent="-342900" algn="just" defTabSz="914400" eaLnBrk="1" fontAlgn="auto" latinLnBrk="0" hangingPunct="1">
              <a:spcBef>
                <a:spcPts val="0"/>
              </a:spcBef>
              <a:spcAft>
                <a:spcPts val="600"/>
              </a:spcAft>
              <a:buClrTx/>
              <a:buSzTx/>
              <a:buFont typeface="+mj-lt"/>
              <a:buNone/>
              <a:tabLst/>
              <a:defRPr/>
            </a:pPr>
            <a:r>
              <a:rPr lang="es-US" sz="2200" dirty="0" smtClean="0">
                <a:solidFill>
                  <a:srgbClr val="000000"/>
                </a:solidFill>
              </a:rPr>
              <a:t>5. Cuando </a:t>
            </a:r>
            <a:r>
              <a:rPr lang="es-US" sz="2200" dirty="0">
                <a:solidFill>
                  <a:srgbClr val="000000"/>
                </a:solidFill>
              </a:rPr>
              <a:t>existe suficiente evidencia para declarar un host infectado, Bothunter produce un perfil de infeccion con el fin de registrar toda evidencia del hecho.</a:t>
            </a:r>
          </a:p>
        </p:txBody>
      </p:sp>
    </p:spTree>
    <p:extLst>
      <p:ext uri="{BB962C8B-B14F-4D97-AF65-F5344CB8AC3E}">
        <p14:creationId xmlns:p14="http://schemas.microsoft.com/office/powerpoint/2010/main" val="2590369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1026631" y="232167"/>
            <a:ext cx="5314536" cy="1325563"/>
          </a:xfrm>
        </p:spPr>
        <p:txBody>
          <a:bodyPr>
            <a:normAutofit/>
          </a:bodyPr>
          <a:lstStyle/>
          <a:p>
            <a:pPr algn="ctr"/>
            <a:r>
              <a:rPr lang="es-US" dirty="0"/>
              <a:t>Contexto</a:t>
            </a:r>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1028" name="Picture 4" descr="https://lh6.googleusercontent.com/wdi8RcG07f29zJz6nUT5fz1evkaVPB_YJ2QRvlBCEkQjGHNuCfVMgv0cCADcdoX95Z2nVy5mQtiOgASwPaxHaPdOxQ9o_mHWX0AjQ-v1N6Bvk7R2hojyVOy3XahSdkceyPEGl1hF">
            <a:extLst>
              <a:ext uri="{FF2B5EF4-FFF2-40B4-BE49-F238E27FC236}">
                <a16:creationId xmlns="" xmlns:a16="http://schemas.microsoft.com/office/drawing/2014/main" id="{5F91724B-1429-4DF5-A536-6DFD96B42CB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6631" y="1339631"/>
            <a:ext cx="5314950" cy="3157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 xmlns:a16="http://schemas.microsoft.com/office/drawing/2014/main" id="{AE56BDB7-CE56-46A7-B3B7-F1B9E22B99DC}"/>
              </a:ext>
            </a:extLst>
          </p:cNvPr>
          <p:cNvSpPr txBox="1"/>
          <p:nvPr/>
        </p:nvSpPr>
        <p:spPr>
          <a:xfrm>
            <a:off x="532855" y="4613336"/>
            <a:ext cx="7050156" cy="2308324"/>
          </a:xfrm>
          <a:prstGeom prst="rect">
            <a:avLst/>
          </a:prstGeom>
          <a:noFill/>
        </p:spPr>
        <p:txBody>
          <a:bodyPr wrap="square" rtlCol="0">
            <a:spAutoFit/>
          </a:bodyPr>
          <a:lstStyle/>
          <a:p>
            <a:pPr algn="just"/>
            <a:r>
              <a:rPr lang="es-US" sz="2400" dirty="0"/>
              <a:t>Una </a:t>
            </a:r>
            <a:r>
              <a:rPr lang="es-US" sz="2400" dirty="0" err="1"/>
              <a:t>Botnet</a:t>
            </a:r>
            <a:r>
              <a:rPr lang="es-US" sz="2400" dirty="0"/>
              <a:t> es una red de dispositivos administrados por un cibercriminal, denominado “BOTMASTER”, el cual es el encargado de administrar el servidor C&amp;C permitiendo realizar ataques </a:t>
            </a:r>
            <a:r>
              <a:rPr lang="es-US" sz="2400" dirty="0" err="1"/>
              <a:t>DDoS</a:t>
            </a:r>
            <a:r>
              <a:rPr lang="es-US" sz="2400" dirty="0"/>
              <a:t>, robo de información e incluso permitiéndole seguir incrementando su red.</a:t>
            </a:r>
          </a:p>
        </p:txBody>
      </p:sp>
    </p:spTree>
    <p:extLst>
      <p:ext uri="{BB962C8B-B14F-4D97-AF65-F5344CB8AC3E}">
        <p14:creationId xmlns:p14="http://schemas.microsoft.com/office/powerpoint/2010/main" val="18741696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1268244" y="2535873"/>
            <a:ext cx="5314536" cy="1325563"/>
          </a:xfrm>
        </p:spPr>
        <p:txBody>
          <a:bodyPr vert="horz" lIns="91440" tIns="45720" rIns="91440" bIns="45720" rtlCol="0" anchor="ctr">
            <a:normAutofit/>
          </a:bodyPr>
          <a:lstStyle/>
          <a:p>
            <a:r>
              <a:rPr lang="es-US" dirty="0" smtClean="0"/>
              <a:t>Investigaciones</a:t>
            </a:r>
            <a:endParaRPr lang="es-US"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5485090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2001" y="803325"/>
            <a:ext cx="5314536" cy="1325563"/>
          </a:xfrm>
        </p:spPr>
        <p:txBody>
          <a:bodyPr vert="horz" lIns="91440" tIns="45720" rIns="91440" bIns="45720" rtlCol="0" anchor="ctr">
            <a:normAutofit fontScale="90000"/>
          </a:bodyPr>
          <a:lstStyle/>
          <a:p>
            <a:r>
              <a:rPr lang="es-ES_tradnl" dirty="0"/>
              <a:t>Botnet </a:t>
            </a:r>
            <a:r>
              <a:rPr lang="es-ES_tradnl" dirty="0" err="1"/>
              <a:t>Command</a:t>
            </a:r>
            <a:r>
              <a:rPr lang="es-ES_tradnl" dirty="0"/>
              <a:t> </a:t>
            </a:r>
            <a:r>
              <a:rPr lang="es-ES_tradnl" dirty="0" err="1"/>
              <a:t>Detection</a:t>
            </a:r>
            <a:r>
              <a:rPr lang="es-ES_tradnl" dirty="0"/>
              <a:t> </a:t>
            </a:r>
            <a:r>
              <a:rPr lang="es-ES_tradnl" dirty="0" err="1"/>
              <a:t>using</a:t>
            </a:r>
            <a:r>
              <a:rPr lang="es-ES_tradnl" dirty="0"/>
              <a:t> Virtual Honeynet </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5" y="2462350"/>
            <a:ext cx="5820786" cy="3192588"/>
          </a:xfrm>
        </p:spPr>
        <p:txBody>
          <a:bodyPr vert="horz" lIns="91440" tIns="45720" rIns="91440" bIns="45720" rtlCol="0" anchor="t">
            <a:noAutofit/>
          </a:bodyPr>
          <a:lstStyle/>
          <a:p>
            <a:pPr algn="just"/>
            <a:r>
              <a:rPr lang="es-ES_tradnl" sz="2400" dirty="0"/>
              <a:t>Detectar botnets es claramente una operación de múltiples pasos. Primero, se necesita extraer </a:t>
            </a:r>
            <a:r>
              <a:rPr lang="es-ES_tradnl" sz="2400" dirty="0" smtClean="0"/>
              <a:t>y </a:t>
            </a:r>
            <a:r>
              <a:rPr lang="es-ES_tradnl" sz="2400" dirty="0"/>
              <a:t>recopilar datos de una botnet existente. Esto puede ser obtenido con ayuda de “Honeynets” o usando vías de análisis de malware </a:t>
            </a:r>
            <a:r>
              <a:rPr lang="es-ES_tradnl" sz="2400" dirty="0" smtClean="0"/>
              <a:t>capturado</a:t>
            </a:r>
            <a:r>
              <a:rPr lang="es-ES_tradnl" sz="2400" dirty="0"/>
              <a:t/>
            </a:r>
            <a:br>
              <a:rPr lang="es-ES_tradnl" sz="2400" dirty="0"/>
            </a:br>
            <a:r>
              <a:rPr lang="es-ES_tradnl" sz="2400" dirty="0"/>
              <a:t/>
            </a:r>
            <a:br>
              <a:rPr lang="es-ES_tradnl" sz="2400" dirty="0"/>
            </a:br>
            <a:r>
              <a:rPr lang="es-ES_tradnl" sz="2400" dirty="0"/>
              <a:t/>
            </a:r>
            <a:br>
              <a:rPr lang="es-ES_tradnl" sz="2400" dirty="0"/>
            </a:b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1110025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E02F3C71-C981-4614-98EA-D6C494F809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989957" y="896505"/>
            <a:ext cx="6204984" cy="3626917"/>
          </a:xfrm>
        </p:spPr>
        <p:txBody>
          <a:bodyPr vert="horz" lIns="91440" tIns="45720" rIns="91440" bIns="45720" rtlCol="0">
            <a:normAutofit/>
          </a:bodyPr>
          <a:lstStyle/>
          <a:p>
            <a:r>
              <a:rPr lang="es-ES_tradnl" sz="2400" dirty="0"/>
              <a:t>La Tabla  muestra la variedad de comandos utilizados sobre bots que han sido identificados en botnets </a:t>
            </a:r>
            <a:br>
              <a:rPr lang="es-ES_tradnl" sz="2400" dirty="0"/>
            </a:br>
            <a:endParaRPr lang="es-US" sz="2400" dirty="0"/>
          </a:p>
        </p:txBody>
      </p:sp>
      <p:pic>
        <p:nvPicPr>
          <p:cNvPr id="1026" name="Picture 2" descr="https://lh6.googleusercontent.com/NCpwTi5fjKvwcgNct6FXjMRxNAuzp3RplWy3WHxT6GQ_0ea3PsuM0JObJbRY5UeZ1QawI82_39-2kWxBOzonrwgKVg5KV1zKF3R2dUSsVM4_dVM8J2XOyUHh_4Pk5f5ujW2iEK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83" y="2929542"/>
            <a:ext cx="7174247" cy="3288377"/>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18098" r="27772"/>
          <a:stretch/>
        </p:blipFill>
        <p:spPr>
          <a:xfrm>
            <a:off x="8220123" y="321176"/>
            <a:ext cx="3261266" cy="5896743"/>
          </a:xfrm>
          <a:prstGeom prst="rect">
            <a:avLst/>
          </a:prstGeom>
        </p:spPr>
      </p:pic>
    </p:spTree>
    <p:extLst>
      <p:ext uri="{BB962C8B-B14F-4D97-AF65-F5344CB8AC3E}">
        <p14:creationId xmlns:p14="http://schemas.microsoft.com/office/powerpoint/2010/main" val="1404413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s-US" dirty="0" smtClean="0"/>
              <a:t>Algoritmo Investigacion</a:t>
            </a:r>
            <a:endParaRPr lang="es-US" dirty="0"/>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5" y="2462350"/>
            <a:ext cx="5820786" cy="3192588"/>
          </a:xfrm>
        </p:spPr>
        <p:txBody>
          <a:bodyPr vert="horz" lIns="91440" tIns="45720" rIns="91440" bIns="45720" rtlCol="0" anchor="t">
            <a:noAutofit/>
          </a:bodyPr>
          <a:lstStyle/>
          <a:p>
            <a:pPr marL="0" indent="0" algn="just">
              <a:buNone/>
            </a:pPr>
            <a:r>
              <a:rPr lang="es-ES_tradnl" sz="2400" dirty="0"/>
              <a:t>“Hemos desarrollado  un algoritmo el cual es basado en el comportamiento de la red en tiempo de ejecución de los bots y en la secuencia de comandos utilizada en la conversación entre el bot y el servidor C&amp;C.  ”</a:t>
            </a: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5478943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lh6.googleusercontent.com/6JhDSbV9LW-YEmzZAdTafl5DmpjiFb600-xOH2MOnQBiXbq77RFzMxZbmJV4nTG1qbBeamT5w2kAzWzZ2PX3hJbZMEQAibb9pYh6Lf6sc4A1M0ZrjMRYgbEA_iFS6bVWItG2CWMu"/>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10336" r="-1" b="-1"/>
          <a:stretch/>
        </p:blipFill>
        <p:spPr bwMode="auto">
          <a:xfrm>
            <a:off x="-17" y="10"/>
            <a:ext cx="1218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17765" r="28105"/>
          <a:stretch/>
        </p:blipFill>
        <p:spPr>
          <a:xfrm>
            <a:off x="-17" y="0"/>
            <a:ext cx="5441859" cy="5654940"/>
          </a:xfrm>
          <a:custGeom>
            <a:avLst/>
            <a:gdLst>
              <a:gd name="connsiteX0" fmla="*/ 0 w 5067519"/>
              <a:gd name="connsiteY0" fmla="*/ 0 h 5265942"/>
              <a:gd name="connsiteX1" fmla="*/ 4097786 w 5067519"/>
              <a:gd name="connsiteY1" fmla="*/ 0 h 5265942"/>
              <a:gd name="connsiteX2" fmla="*/ 4176264 w 5067519"/>
              <a:gd name="connsiteY2" fmla="*/ 71326 h 5265942"/>
              <a:gd name="connsiteX3" fmla="*/ 5067519 w 5067519"/>
              <a:gd name="connsiteY3" fmla="*/ 2223006 h 5265942"/>
              <a:gd name="connsiteX4" fmla="*/ 2024583 w 5067519"/>
              <a:gd name="connsiteY4" fmla="*/ 5265942 h 5265942"/>
              <a:gd name="connsiteX5" fmla="*/ 145914 w 5067519"/>
              <a:gd name="connsiteY5" fmla="*/ 4616926 h 5265942"/>
              <a:gd name="connsiteX6" fmla="*/ 0 w 5067519"/>
              <a:gd name="connsiteY6" fmla="*/ 4489006 h 526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6053667" y="2279018"/>
            <a:ext cx="5689154" cy="3559252"/>
          </a:xfrm>
        </p:spPr>
        <p:txBody>
          <a:bodyPr vert="horz" lIns="91440" tIns="45720" rIns="91440" bIns="45720" rtlCol="0" anchor="t">
            <a:normAutofit/>
          </a:bodyPr>
          <a:lstStyle/>
          <a:p>
            <a:pPr marL="342900" indent="-342900">
              <a:buFont typeface="+mj-lt"/>
              <a:buAutoNum type="arabicPeriod"/>
            </a:pPr>
            <a:r>
              <a:rPr lang="es-ES_tradnl" dirty="0"/>
              <a:t>”Fig 4 muestra nuestro prototipo de colección de malware. El objetivo de la recolección de malware es recolectar la mayor cantidad de binarios como sea posible”</a:t>
            </a:r>
            <a:endParaRPr lang="es-US" dirty="0"/>
          </a:p>
        </p:txBody>
      </p:sp>
      <p:sp>
        <p:nvSpPr>
          <p:cNvPr id="3" name="CuadroTexto 2"/>
          <p:cNvSpPr txBox="1"/>
          <p:nvPr/>
        </p:nvSpPr>
        <p:spPr>
          <a:xfrm>
            <a:off x="3441032" y="4788568"/>
            <a:ext cx="184731" cy="369332"/>
          </a:xfrm>
          <a:prstGeom prst="rect">
            <a:avLst/>
          </a:prstGeom>
          <a:noFill/>
        </p:spPr>
        <p:txBody>
          <a:bodyPr wrap="none" rtlCol="0">
            <a:spAutoFit/>
          </a:bodyPr>
          <a:lstStyle/>
          <a:p>
            <a:endParaRPr lang="es-ES_tradnl"/>
          </a:p>
        </p:txBody>
      </p:sp>
    </p:spTree>
    <p:extLst>
      <p:ext uri="{BB962C8B-B14F-4D97-AF65-F5344CB8AC3E}">
        <p14:creationId xmlns:p14="http://schemas.microsoft.com/office/powerpoint/2010/main" val="13806451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lh6.googleusercontent.com/6JhDSbV9LW-YEmzZAdTafl5DmpjiFb600-xOH2MOnQBiXbq77RFzMxZbmJV4nTG1qbBeamT5w2kAzWzZ2PX3hJbZMEQAibb9pYh6Lf6sc4A1M0ZrjMRYgbEA_iFS6bVWItG2CWMu"/>
          <p:cNvPicPr>
            <a:picLocks noChangeAspect="1" noChangeArrowheads="1"/>
          </p:cNvPicPr>
          <p:nvPr/>
        </p:nvPicPr>
        <p:blipFill rotWithShape="1">
          <a:blip r:embed="rId2">
            <a:extLst>
              <a:ext uri="{28A0092B-C50C-407E-A947-70E740481C1C}">
                <a14:useLocalDpi xmlns:a14="http://schemas.microsoft.com/office/drawing/2010/main" val="0"/>
              </a:ext>
            </a:extLst>
          </a:blip>
          <a:srcRect t="6583" r="-1" b="-1"/>
          <a:stretch/>
        </p:blipFill>
        <p:spPr bwMode="auto">
          <a:xfrm>
            <a:off x="506074" y="371297"/>
            <a:ext cx="11381125" cy="648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3581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678314" y="513234"/>
            <a:ext cx="5820786" cy="4275334"/>
          </a:xfrm>
        </p:spPr>
        <p:txBody>
          <a:bodyPr vert="horz" lIns="91440" tIns="45720" rIns="91440" bIns="45720" rtlCol="0" anchor="t">
            <a:noAutofit/>
          </a:bodyPr>
          <a:lstStyle/>
          <a:p>
            <a:pPr marL="0" indent="0" algn="just">
              <a:buNone/>
            </a:pPr>
            <a:r>
              <a:rPr lang="es-ES_tradnl" sz="2400" dirty="0" smtClean="0"/>
              <a:t>”La </a:t>
            </a:r>
            <a:r>
              <a:rPr lang="es-ES_tradnl" sz="2400" dirty="0"/>
              <a:t>entrada a nuestro sistema son binarios de bot que se recopilan a través del sistema honeynet, una plataforma de recolección de </a:t>
            </a:r>
            <a:r>
              <a:rPr lang="es-ES_tradnl" sz="2400" dirty="0" smtClean="0"/>
              <a:t>malware”.</a:t>
            </a:r>
          </a:p>
          <a:p>
            <a:pPr marL="0" indent="0" algn="just">
              <a:buNone/>
            </a:pPr>
            <a:endParaRPr lang="es-ES_tradnl" sz="2400" dirty="0"/>
          </a:p>
          <a:p>
            <a:pPr marL="0" indent="0" algn="just">
              <a:buNone/>
            </a:pPr>
            <a:r>
              <a:rPr lang="es-ES_tradnl" sz="2400" dirty="0" smtClean="0"/>
              <a:t> </a:t>
            </a:r>
            <a:r>
              <a:rPr lang="es-ES_tradnl" sz="2400" dirty="0"/>
              <a:t>Hay tres componentes principales</a:t>
            </a:r>
            <a:r>
              <a:rPr lang="es-ES_tradnl" sz="2400" dirty="0" smtClean="0"/>
              <a:t>:</a:t>
            </a:r>
          </a:p>
          <a:p>
            <a:pPr marL="0" indent="0" algn="just">
              <a:buNone/>
            </a:pPr>
            <a:endParaRPr lang="es-ES_tradnl" sz="2400" dirty="0" smtClean="0"/>
          </a:p>
          <a:p>
            <a:pPr marL="457200" indent="-457200" algn="just">
              <a:buAutoNum type="arabicPeriod"/>
            </a:pPr>
            <a:r>
              <a:rPr lang="es-ES_tradnl" sz="2400" dirty="0" smtClean="0"/>
              <a:t>ejecución </a:t>
            </a:r>
            <a:r>
              <a:rPr lang="es-ES_tradnl" sz="2400" dirty="0"/>
              <a:t>basada en </a:t>
            </a:r>
            <a:r>
              <a:rPr lang="es-ES_tradnl" sz="2400" dirty="0" smtClean="0"/>
              <a:t>Honeynet,</a:t>
            </a:r>
          </a:p>
          <a:p>
            <a:pPr marL="457200" indent="-457200" algn="just">
              <a:buAutoNum type="arabicPeriod"/>
            </a:pPr>
            <a:r>
              <a:rPr lang="es-ES_tradnl" sz="2400" dirty="0" smtClean="0"/>
              <a:t>analizador </a:t>
            </a:r>
            <a:r>
              <a:rPr lang="es-ES_tradnl" sz="2400" dirty="0"/>
              <a:t>de carga útil </a:t>
            </a:r>
            <a:endParaRPr lang="es-ES_tradnl" sz="2400" dirty="0" smtClean="0"/>
          </a:p>
          <a:p>
            <a:pPr marL="457200" indent="-457200" algn="just">
              <a:buAutoNum type="arabicPeriod"/>
            </a:pPr>
            <a:r>
              <a:rPr lang="es-ES_tradnl" sz="2400" dirty="0"/>
              <a:t>c</a:t>
            </a:r>
            <a:r>
              <a:rPr lang="es-ES_tradnl" sz="2400" dirty="0" smtClean="0"/>
              <a:t>omponente </a:t>
            </a:r>
            <a:r>
              <a:rPr lang="es-ES_tradnl" sz="2400" dirty="0"/>
              <a:t>del sistema de correlación. </a:t>
            </a: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5030163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E02F3C71-C981-4614-98EA-D6C494F809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21515" y="745958"/>
            <a:ext cx="6204984" cy="5002721"/>
          </a:xfrm>
        </p:spPr>
        <p:txBody>
          <a:bodyPr vert="horz" lIns="91440" tIns="45720" rIns="91440" bIns="45720" rtlCol="0">
            <a:normAutofit/>
          </a:bodyPr>
          <a:lstStyle/>
          <a:p>
            <a:pPr marL="0" indent="0">
              <a:buNone/>
            </a:pPr>
            <a:r>
              <a:rPr lang="es-ES_tradnl" sz="2400" dirty="0" smtClean="0"/>
              <a:t>“Hemos </a:t>
            </a:r>
            <a:r>
              <a:rPr lang="es-ES_tradnl" sz="2400" dirty="0"/>
              <a:t>recopilado el malware mediante la distribución distribuida del marco de recopilación de malware, que luego se pasa al motor de Symantec Anti-Virus para clasificarlos como ejemplos de bots y no </a:t>
            </a:r>
            <a:r>
              <a:rPr lang="es-ES_tradnl" sz="2400" dirty="0" smtClean="0"/>
              <a:t>bot”</a:t>
            </a:r>
          </a:p>
          <a:p>
            <a:pPr marL="0" indent="0">
              <a:buNone/>
            </a:pPr>
            <a:endParaRPr lang="es-ES_tradnl" sz="2400" dirty="0"/>
          </a:p>
          <a:p>
            <a:pPr marL="0" indent="0">
              <a:buNone/>
            </a:pPr>
            <a:endParaRPr lang="es-ES_tradnl" sz="2400" dirty="0" smtClean="0"/>
          </a:p>
          <a:p>
            <a:pPr marL="0" indent="0">
              <a:buNone/>
            </a:pPr>
            <a:r>
              <a:rPr lang="es-ES_tradnl" sz="2400" dirty="0" smtClean="0"/>
              <a:t>Luego</a:t>
            </a:r>
            <a:r>
              <a:rPr lang="es-ES_tradnl" sz="2400" dirty="0"/>
              <a:t>, estos binarios de bot se pasan automáticamente a un entorno de análisis abierto basado en honeynet</a:t>
            </a:r>
            <a:r>
              <a:rPr lang="es-ES_tradnl" sz="2400" dirty="0" smtClean="0"/>
              <a:t>.</a:t>
            </a:r>
            <a:r>
              <a:rPr lang="es-ES_tradnl" sz="2400" dirty="0"/>
              <a:t/>
            </a:r>
            <a:br>
              <a:rPr lang="es-ES_tradnl" sz="2400" dirty="0"/>
            </a:br>
            <a:r>
              <a:rPr lang="es-ES_tradnl" sz="2400" dirty="0"/>
              <a:t/>
            </a:r>
            <a:br>
              <a:rPr lang="es-ES_tradnl" sz="2400" dirty="0"/>
            </a:br>
            <a:endParaRPr lang="es-US" sz="2400" dirty="0"/>
          </a:p>
          <a:p>
            <a:pPr marL="0" indent="0">
              <a:buNone/>
            </a:pPr>
            <a:endParaRPr lang="es-US" sz="2400" dirty="0"/>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8750834" y="306909"/>
            <a:ext cx="2199843" cy="2286000"/>
          </a:xfrm>
          <a:prstGeom prst="rect">
            <a:avLst/>
          </a:prstGeom>
        </p:spPr>
      </p:pic>
      <p:pic>
        <p:nvPicPr>
          <p:cNvPr id="2" name="Imagen 1"/>
          <p:cNvPicPr>
            <a:picLocks noChangeAspect="1"/>
          </p:cNvPicPr>
          <p:nvPr/>
        </p:nvPicPr>
        <p:blipFill>
          <a:blip r:embed="rId3"/>
          <a:stretch>
            <a:fillRect/>
          </a:stretch>
        </p:blipFill>
        <p:spPr>
          <a:xfrm>
            <a:off x="7879274" y="2828925"/>
            <a:ext cx="3942964" cy="3388994"/>
          </a:xfrm>
          <a:prstGeom prst="rect">
            <a:avLst/>
          </a:prstGeom>
        </p:spPr>
      </p:pic>
    </p:spTree>
    <p:extLst>
      <p:ext uri="{BB962C8B-B14F-4D97-AF65-F5344CB8AC3E}">
        <p14:creationId xmlns:p14="http://schemas.microsoft.com/office/powerpoint/2010/main" val="1989138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alphaModFix/>
          </a:blip>
          <a:srcRect l="58" r="703" b="-2"/>
          <a:stretch/>
        </p:blipFill>
        <p:spPr>
          <a:xfrm>
            <a:off x="6083786" y="-168318"/>
            <a:ext cx="6261330" cy="3932313"/>
          </a:xfrm>
          <a:prstGeom prst="rect">
            <a:avLst/>
          </a:prstGeom>
          <a:effectLst>
            <a:softEdge rad="533400"/>
          </a:effectLst>
        </p:spPr>
      </p:pic>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3039" r="13379"/>
          <a:stretch/>
        </p:blipFill>
        <p:spPr>
          <a:xfrm>
            <a:off x="6089904" y="2487168"/>
            <a:ext cx="6263640" cy="4215384"/>
          </a:xfrm>
          <a:prstGeom prst="rect">
            <a:avLst/>
          </a:prstGeom>
          <a:effectLst>
            <a:softEdge rad="533400"/>
          </a:effectLst>
        </p:spPr>
      </p:pic>
      <p:pic>
        <p:nvPicPr>
          <p:cNvPr id="18" name="Picture 17">
            <a:extLst>
              <a:ext uri="{FF2B5EF4-FFF2-40B4-BE49-F238E27FC236}">
                <a16:creationId xmlns="" xmlns:a16="http://schemas.microsoft.com/office/drawing/2014/main" id="{22901FED-4FC9-4ED5-8123-C98BCD1616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ítulo 1">
            <a:extLst>
              <a:ext uri="{FF2B5EF4-FFF2-40B4-BE49-F238E27FC236}">
                <a16:creationId xmlns="" xmlns:a16="http://schemas.microsoft.com/office/drawing/2014/main" id="{D19FA08E-354A-48D3-9DF2-82F406C597B8}"/>
              </a:ext>
            </a:extLst>
          </p:cNvPr>
          <p:cNvSpPr>
            <a:spLocks noGrp="1"/>
          </p:cNvSpPr>
          <p:nvPr>
            <p:ph type="title"/>
          </p:nvPr>
        </p:nvSpPr>
        <p:spPr>
          <a:xfrm>
            <a:off x="804998" y="798445"/>
            <a:ext cx="4803636" cy="1311664"/>
          </a:xfrm>
        </p:spPr>
        <p:txBody>
          <a:bodyPr vert="horz" lIns="91440" tIns="45720" rIns="91440" bIns="45720" rtlCol="0">
            <a:normAutofit/>
          </a:bodyPr>
          <a:lstStyle/>
          <a:p>
            <a:r>
              <a:rPr lang="es-US" sz="4000">
                <a:solidFill>
                  <a:srgbClr val="000000"/>
                </a:solidFill>
              </a:rPr>
              <a:t>Funcionamiento</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04997" y="2272143"/>
            <a:ext cx="4803637" cy="3788830"/>
          </a:xfrm>
        </p:spPr>
        <p:txBody>
          <a:bodyPr vert="horz" lIns="91440" tIns="45720" rIns="91440" bIns="45720" rtlCol="0" anchor="ctr">
            <a:normAutofit/>
          </a:bodyPr>
          <a:lstStyle/>
          <a:p>
            <a:pPr marL="0" indent="0">
              <a:buNone/>
            </a:pPr>
            <a:r>
              <a:rPr lang="es-ES_tradnl" sz="2000" dirty="0" smtClean="0">
                <a:solidFill>
                  <a:srgbClr val="000000"/>
                </a:solidFill>
              </a:rPr>
              <a:t>“Se </a:t>
            </a:r>
            <a:r>
              <a:rPr lang="es-ES_tradnl" sz="2000" dirty="0">
                <a:solidFill>
                  <a:srgbClr val="000000"/>
                </a:solidFill>
              </a:rPr>
              <a:t>ejecutan binarios de bots durante 30 minutos utilizando diferentes marcas de tiempo. </a:t>
            </a:r>
            <a:r>
              <a:rPr lang="es-ES_tradnl" sz="2000" dirty="0" smtClean="0">
                <a:solidFill>
                  <a:srgbClr val="000000"/>
                </a:solidFill>
              </a:rPr>
              <a:t>“</a:t>
            </a:r>
            <a:endParaRPr lang="es-ES_tradnl" sz="2000" dirty="0">
              <a:solidFill>
                <a:srgbClr val="000000"/>
              </a:solidFill>
            </a:endParaRPr>
          </a:p>
          <a:p>
            <a:pPr marL="0" indent="0">
              <a:buNone/>
            </a:pPr>
            <a:endParaRPr lang="es-ES_tradnl" sz="2000" dirty="0">
              <a:solidFill>
                <a:srgbClr val="000000"/>
              </a:solidFill>
            </a:endParaRPr>
          </a:p>
          <a:p>
            <a:pPr marL="0" indent="0">
              <a:buNone/>
            </a:pPr>
            <a:r>
              <a:rPr lang="es-ES_tradnl" sz="2000" dirty="0" smtClean="0">
                <a:solidFill>
                  <a:srgbClr val="000000"/>
                </a:solidFill>
              </a:rPr>
              <a:t>“Configuramos </a:t>
            </a:r>
            <a:r>
              <a:rPr lang="es-ES_tradnl" sz="2000" dirty="0">
                <a:solidFill>
                  <a:srgbClr val="000000"/>
                </a:solidFill>
              </a:rPr>
              <a:t>un entorno </a:t>
            </a:r>
            <a:r>
              <a:rPr lang="es-ES_tradnl" sz="2000" dirty="0" err="1">
                <a:solidFill>
                  <a:srgbClr val="000000"/>
                </a:solidFill>
              </a:rPr>
              <a:t>Vmware</a:t>
            </a:r>
            <a:r>
              <a:rPr lang="es-ES_tradnl" sz="2000" dirty="0">
                <a:solidFill>
                  <a:srgbClr val="000000"/>
                </a:solidFill>
              </a:rPr>
              <a:t> en un servidor con procesador Intel ejecutando una instancia parcheada completa de Windows XP, asignamos una dirección IP pública y estática e infectamos con un bot durante un período de 30 </a:t>
            </a:r>
            <a:r>
              <a:rPr lang="es-ES_tradnl" sz="2000" dirty="0" smtClean="0">
                <a:solidFill>
                  <a:srgbClr val="000000"/>
                </a:solidFill>
              </a:rPr>
              <a:t>minutos”</a:t>
            </a:r>
            <a:endParaRPr lang="es-US" sz="2000" dirty="0">
              <a:solidFill>
                <a:srgbClr val="000000"/>
              </a:solidFill>
            </a:endParaRPr>
          </a:p>
        </p:txBody>
      </p:sp>
    </p:spTree>
    <p:extLst>
      <p:ext uri="{BB962C8B-B14F-4D97-AF65-F5344CB8AC3E}">
        <p14:creationId xmlns:p14="http://schemas.microsoft.com/office/powerpoint/2010/main" val="6178072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alphaModFix/>
          </a:blip>
          <a:srcRect l="58" r="703" b="-2"/>
          <a:stretch/>
        </p:blipFill>
        <p:spPr>
          <a:xfrm>
            <a:off x="6083786" y="-168318"/>
            <a:ext cx="6261330" cy="3932313"/>
          </a:xfrm>
          <a:prstGeom prst="rect">
            <a:avLst/>
          </a:prstGeom>
          <a:effectLst>
            <a:softEdge rad="533400"/>
          </a:effectLst>
        </p:spPr>
      </p:pic>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3039" r="13379"/>
          <a:stretch/>
        </p:blipFill>
        <p:spPr>
          <a:xfrm>
            <a:off x="6089904" y="2487168"/>
            <a:ext cx="6263640" cy="4215384"/>
          </a:xfrm>
          <a:prstGeom prst="rect">
            <a:avLst/>
          </a:prstGeom>
          <a:effectLst>
            <a:softEdge rad="533400"/>
          </a:effectLst>
        </p:spPr>
      </p:pic>
      <p:pic>
        <p:nvPicPr>
          <p:cNvPr id="18" name="Picture 17">
            <a:extLst>
              <a:ext uri="{FF2B5EF4-FFF2-40B4-BE49-F238E27FC236}">
                <a16:creationId xmlns="" xmlns:a16="http://schemas.microsoft.com/office/drawing/2014/main" id="{22901FED-4FC9-4ED5-8123-C98BCD1616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04997" y="2272143"/>
            <a:ext cx="4803637" cy="3788830"/>
          </a:xfrm>
        </p:spPr>
        <p:txBody>
          <a:bodyPr vert="horz" lIns="91440" tIns="45720" rIns="91440" bIns="45720" rtlCol="0" anchor="ctr">
            <a:normAutofit/>
          </a:bodyPr>
          <a:lstStyle/>
          <a:p>
            <a:pPr marL="0" indent="0">
              <a:buNone/>
            </a:pPr>
            <a:r>
              <a:rPr lang="es-ES_tradnl" sz="2000" dirty="0" smtClean="0">
                <a:solidFill>
                  <a:srgbClr val="000000"/>
                </a:solidFill>
              </a:rPr>
              <a:t>“Básicamente</a:t>
            </a:r>
            <a:r>
              <a:rPr lang="es-ES_tradnl" sz="2000" dirty="0">
                <a:solidFill>
                  <a:srgbClr val="000000"/>
                </a:solidFill>
              </a:rPr>
              <a:t>, nuestro código lee los archivos binarios del bot de un archivo. uno por uno y lo ejecuta en un entorno de análisis abierto y los resultados generados se envían al servidor central como un archivo que incluye la carga útil completa</a:t>
            </a:r>
            <a:r>
              <a:rPr lang="es-ES_tradnl" sz="2000" dirty="0" smtClean="0">
                <a:solidFill>
                  <a:srgbClr val="000000"/>
                </a:solidFill>
              </a:rPr>
              <a:t>.”</a:t>
            </a:r>
            <a:endParaRPr lang="es-US" sz="2000" dirty="0">
              <a:solidFill>
                <a:srgbClr val="000000"/>
              </a:solidFill>
            </a:endParaRPr>
          </a:p>
        </p:txBody>
      </p:sp>
    </p:spTree>
    <p:extLst>
      <p:ext uri="{BB962C8B-B14F-4D97-AF65-F5344CB8AC3E}">
        <p14:creationId xmlns:p14="http://schemas.microsoft.com/office/powerpoint/2010/main" val="15863635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dirty="0"/>
              <a:t>Ciclo de </a:t>
            </a:r>
            <a:r>
              <a:rPr lang="en-US" dirty="0" smtClean="0"/>
              <a:t>Vida</a:t>
            </a:r>
            <a:endParaRPr lang="en-US" dirty="0"/>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2000" y="2279018"/>
            <a:ext cx="5314543" cy="3375920"/>
          </a:xfrm>
        </p:spPr>
        <p:txBody>
          <a:bodyPr vert="horz" lIns="91440" tIns="45720" rIns="91440" bIns="45720" rtlCol="0" anchor="t">
            <a:noAutofit/>
          </a:bodyPr>
          <a:lstStyle/>
          <a:p>
            <a:pPr algn="just"/>
            <a:r>
              <a:rPr lang="es-ES" sz="2200" dirty="0"/>
              <a:t>La principal características de estas redes son los ciclos de vida que poseen. Es importante resaltar que no todos los Botnets siguen este mismo ciclo de vida pero de manera general definiremos las siguientes fases:</a:t>
            </a:r>
          </a:p>
          <a:p>
            <a:pPr algn="just"/>
            <a:r>
              <a:rPr lang="es-ES" sz="2200" dirty="0"/>
              <a:t>1. Formation</a:t>
            </a:r>
          </a:p>
          <a:p>
            <a:pPr algn="just"/>
            <a:r>
              <a:rPr lang="es-ES" sz="2200" dirty="0"/>
              <a:t>2. C&amp;C</a:t>
            </a:r>
          </a:p>
          <a:p>
            <a:pPr algn="just"/>
            <a:r>
              <a:rPr lang="es-ES" sz="2200" dirty="0"/>
              <a:t>3. Attack</a:t>
            </a:r>
          </a:p>
          <a:p>
            <a:pPr algn="just"/>
            <a:r>
              <a:rPr lang="es-ES" sz="2200" dirty="0"/>
              <a:t>4. PostAttack</a:t>
            </a:r>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3276849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alphaModFix/>
          </a:blip>
          <a:srcRect r="10833"/>
          <a:stretch/>
        </p:blipFill>
        <p:spPr>
          <a:xfrm>
            <a:off x="6083786" y="-168318"/>
            <a:ext cx="6261330" cy="3932313"/>
          </a:xfrm>
          <a:prstGeom prst="rect">
            <a:avLst/>
          </a:prstGeom>
          <a:effectLst>
            <a:softEdge rad="533400"/>
          </a:effectLst>
        </p:spPr>
      </p:pic>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3039" r="13379"/>
          <a:stretch/>
        </p:blipFill>
        <p:spPr>
          <a:xfrm>
            <a:off x="6089904" y="2487168"/>
            <a:ext cx="6263640" cy="4215384"/>
          </a:xfrm>
          <a:prstGeom prst="rect">
            <a:avLst/>
          </a:prstGeom>
          <a:effectLst>
            <a:softEdge rad="533400"/>
          </a:effectLst>
        </p:spPr>
      </p:pic>
      <p:pic>
        <p:nvPicPr>
          <p:cNvPr id="18" name="Picture 17">
            <a:extLst>
              <a:ext uri="{FF2B5EF4-FFF2-40B4-BE49-F238E27FC236}">
                <a16:creationId xmlns="" xmlns:a16="http://schemas.microsoft.com/office/drawing/2014/main" id="{22901FED-4FC9-4ED5-8123-C98BCD1616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04997" y="787400"/>
            <a:ext cx="4803637" cy="5273573"/>
          </a:xfrm>
        </p:spPr>
        <p:txBody>
          <a:bodyPr vert="horz" lIns="91440" tIns="45720" rIns="91440" bIns="45720" rtlCol="0" anchor="ctr">
            <a:noAutofit/>
          </a:bodyPr>
          <a:lstStyle/>
          <a:p>
            <a:pPr marL="0" indent="0" algn="just">
              <a:buNone/>
            </a:pPr>
            <a:r>
              <a:rPr lang="es-ES_tradnl" sz="2400" dirty="0" smtClean="0">
                <a:solidFill>
                  <a:srgbClr val="000000"/>
                </a:solidFill>
              </a:rPr>
              <a:t>“El </a:t>
            </a:r>
            <a:r>
              <a:rPr lang="es-ES_tradnl" sz="2400" dirty="0">
                <a:solidFill>
                  <a:srgbClr val="000000"/>
                </a:solidFill>
              </a:rPr>
              <a:t>entorno de ejecución basado en Honeynet nos permite inyectar una muestra de bots maliciosos en un sistema y volver a conectar a su destino original. </a:t>
            </a:r>
            <a:endParaRPr lang="es-ES_tradnl" sz="2400" dirty="0" smtClean="0">
              <a:solidFill>
                <a:srgbClr val="000000"/>
              </a:solidFill>
            </a:endParaRPr>
          </a:p>
          <a:p>
            <a:pPr marL="0" indent="0" algn="just">
              <a:buNone/>
            </a:pPr>
            <a:endParaRPr lang="es-ES_tradnl" sz="2400" dirty="0">
              <a:solidFill>
                <a:srgbClr val="000000"/>
              </a:solidFill>
            </a:endParaRPr>
          </a:p>
          <a:p>
            <a:pPr marL="0" indent="0" algn="just">
              <a:buNone/>
            </a:pPr>
            <a:r>
              <a:rPr lang="es-ES_tradnl" sz="2400" dirty="0" smtClean="0">
                <a:solidFill>
                  <a:srgbClr val="000000"/>
                </a:solidFill>
              </a:rPr>
              <a:t>Esto </a:t>
            </a:r>
            <a:r>
              <a:rPr lang="es-ES_tradnl" sz="2400" dirty="0">
                <a:solidFill>
                  <a:srgbClr val="000000"/>
                </a:solidFill>
              </a:rPr>
              <a:t>nos permite aislar el bot de la red y monitorear su tráfico de una manera más controlada en lugar de esperar a que se infecte y luego monitorear el tráfico de forma pasiva</a:t>
            </a:r>
            <a:r>
              <a:rPr lang="es-ES_tradnl" sz="2400" dirty="0" smtClean="0">
                <a:solidFill>
                  <a:srgbClr val="000000"/>
                </a:solidFill>
              </a:rPr>
              <a:t>.”</a:t>
            </a:r>
            <a:endParaRPr lang="es-US" sz="2400" dirty="0">
              <a:solidFill>
                <a:srgbClr val="000000"/>
              </a:solidFill>
            </a:endParaRPr>
          </a:p>
        </p:txBody>
      </p:sp>
    </p:spTree>
    <p:extLst>
      <p:ext uri="{BB962C8B-B14F-4D97-AF65-F5344CB8AC3E}">
        <p14:creationId xmlns:p14="http://schemas.microsoft.com/office/powerpoint/2010/main" val="61735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4" y="2149529"/>
            <a:ext cx="5820786" cy="4275334"/>
          </a:xfrm>
        </p:spPr>
        <p:txBody>
          <a:bodyPr vert="horz" lIns="91440" tIns="45720" rIns="91440" bIns="45720" rtlCol="0" anchor="t">
            <a:noAutofit/>
          </a:bodyPr>
          <a:lstStyle/>
          <a:p>
            <a:pPr marL="0" indent="0" algn="just">
              <a:buNone/>
            </a:pPr>
            <a:r>
              <a:rPr lang="es-ES_tradnl" sz="2400" dirty="0" smtClean="0"/>
              <a:t>“Después </a:t>
            </a:r>
            <a:r>
              <a:rPr lang="es-ES_tradnl" sz="2400" dirty="0"/>
              <a:t>de la ejecución del bot binario, la carga útil completa se extrajo y se envió al servidor central para que podamos analizarlo con el analizador de carga útil para extraer las firmas de token de comandos con respecto a IRC, la red de bots HTTP</a:t>
            </a:r>
            <a:r>
              <a:rPr lang="es-ES_tradnl" sz="2400" dirty="0" smtClean="0"/>
              <a:t>.” </a:t>
            </a:r>
            <a:r>
              <a:rPr lang="es-ES_tradnl" sz="2400" dirty="0"/>
              <a:t/>
            </a:r>
            <a:br>
              <a:rPr lang="es-ES_tradnl" sz="2400" dirty="0"/>
            </a:br>
            <a:r>
              <a:rPr lang="es-ES_tradnl" sz="2400" dirty="0"/>
              <a:t/>
            </a:r>
            <a:br>
              <a:rPr lang="es-ES_tradnl" sz="2400" dirty="0"/>
            </a:b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1994" y="410979"/>
            <a:ext cx="5314536" cy="1325563"/>
          </a:xfrm>
        </p:spPr>
        <p:txBody>
          <a:bodyPr vert="horz" lIns="91440" tIns="45720" rIns="91440" bIns="45720" rtlCol="0" anchor="ctr">
            <a:normAutofit/>
          </a:bodyPr>
          <a:lstStyle/>
          <a:p>
            <a:r>
              <a:rPr lang="es-US" dirty="0" smtClean="0"/>
              <a:t>Extractor de carga util</a:t>
            </a:r>
            <a:endParaRPr lang="es-US" dirty="0"/>
          </a:p>
        </p:txBody>
      </p:sp>
    </p:spTree>
    <p:extLst>
      <p:ext uri="{BB962C8B-B14F-4D97-AF65-F5344CB8AC3E}">
        <p14:creationId xmlns:p14="http://schemas.microsoft.com/office/powerpoint/2010/main" val="19503471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4" y="2149529"/>
            <a:ext cx="5820786" cy="4275334"/>
          </a:xfrm>
        </p:spPr>
        <p:txBody>
          <a:bodyPr vert="horz" lIns="91440" tIns="45720" rIns="91440" bIns="45720" rtlCol="0" anchor="t">
            <a:noAutofit/>
          </a:bodyPr>
          <a:lstStyle/>
          <a:p>
            <a:pPr algn="just"/>
            <a:r>
              <a:rPr lang="es-ES_tradnl" sz="2400" dirty="0" smtClean="0"/>
              <a:t>“Para </a:t>
            </a:r>
            <a:r>
              <a:rPr lang="es-ES_tradnl" sz="2400" dirty="0"/>
              <a:t>capturar todo el tráfico de red generado por </a:t>
            </a:r>
            <a:r>
              <a:rPr lang="es-ES_tradnl" sz="2400" dirty="0" smtClean="0"/>
              <a:t>el </a:t>
            </a:r>
            <a:r>
              <a:rPr lang="es-ES_tradnl" sz="2400" dirty="0"/>
              <a:t>entorno virtual, usamos un Honeywall</a:t>
            </a:r>
            <a:r>
              <a:rPr lang="es-ES_tradnl" sz="2400" dirty="0" smtClean="0"/>
              <a:t>.”</a:t>
            </a:r>
            <a:endParaRPr lang="es-ES_tradnl" sz="2400" dirty="0" smtClean="0"/>
          </a:p>
          <a:p>
            <a:pPr algn="just"/>
            <a:endParaRPr lang="es-ES_tradnl" sz="2400" dirty="0"/>
          </a:p>
          <a:p>
            <a:pPr algn="just"/>
            <a:r>
              <a:rPr lang="es-ES_tradnl" sz="2400" dirty="0" smtClean="0"/>
              <a:t> </a:t>
            </a:r>
            <a:r>
              <a:rPr lang="es-ES_tradnl" sz="2400" dirty="0"/>
              <a:t>El Honeywall puede capturar todos los paquetes de red que son enviados y recibidos por la imagen. Estos paquetes se combinan en un archivo PCAP y se envían al servidor central. </a:t>
            </a:r>
            <a:r>
              <a:rPr lang="es-ES_tradnl" sz="2400" dirty="0" smtClean="0"/>
              <a:t>“</a:t>
            </a:r>
            <a:r>
              <a:rPr lang="es-ES_tradnl" sz="2400" dirty="0"/>
              <a:t/>
            </a:r>
            <a:br>
              <a:rPr lang="es-ES_tradnl" sz="2400" dirty="0"/>
            </a:b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1994" y="410979"/>
            <a:ext cx="5314536" cy="1325563"/>
          </a:xfrm>
        </p:spPr>
        <p:txBody>
          <a:bodyPr vert="horz" lIns="91440" tIns="45720" rIns="91440" bIns="45720" rtlCol="0" anchor="ctr">
            <a:normAutofit/>
          </a:bodyPr>
          <a:lstStyle/>
          <a:p>
            <a:endParaRPr lang="es-US" dirty="0"/>
          </a:p>
        </p:txBody>
      </p:sp>
    </p:spTree>
    <p:extLst>
      <p:ext uri="{BB962C8B-B14F-4D97-AF65-F5344CB8AC3E}">
        <p14:creationId xmlns:p14="http://schemas.microsoft.com/office/powerpoint/2010/main" val="778271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4" y="2149529"/>
            <a:ext cx="5820786" cy="4275334"/>
          </a:xfrm>
        </p:spPr>
        <p:txBody>
          <a:bodyPr vert="horz" lIns="91440" tIns="45720" rIns="91440" bIns="45720" rtlCol="0" anchor="t">
            <a:noAutofit/>
          </a:bodyPr>
          <a:lstStyle/>
          <a:p>
            <a:pPr algn="just"/>
            <a:r>
              <a:rPr lang="es-ES_tradnl" sz="2400" dirty="0"/>
              <a:t>El primer filtro es seleccionar solo paquetes basados ​​en TCP. </a:t>
            </a:r>
          </a:p>
          <a:p>
            <a:pPr algn="just"/>
            <a:endParaRPr lang="es-ES_tradnl" sz="2400" dirty="0" smtClean="0"/>
          </a:p>
          <a:p>
            <a:pPr algn="just"/>
            <a:r>
              <a:rPr lang="es-ES_tradnl" sz="2400" dirty="0" smtClean="0"/>
              <a:t>El </a:t>
            </a:r>
            <a:r>
              <a:rPr lang="es-ES_tradnl" sz="2400" dirty="0"/>
              <a:t>segundo filtro es eliminar el paquete que contiene los indicadores de SYN y </a:t>
            </a:r>
            <a:r>
              <a:rPr lang="es-ES_tradnl" sz="2400" dirty="0" smtClean="0"/>
              <a:t>RST. Los flujos que contienen solo paquetes TCP con los indicadores de SYN y RST indican que la comunicación nunca se estableció, y por lo tanto no proporcionan información sobre los flujos de C&amp;C de la botnet. </a:t>
            </a:r>
            <a:br>
              <a:rPr lang="es-ES_tradnl" sz="2400" dirty="0" smtClean="0"/>
            </a:br>
            <a:r>
              <a:rPr lang="es-ES_tradnl" sz="2400" dirty="0"/>
              <a:t/>
            </a:r>
            <a:br>
              <a:rPr lang="es-ES_tradnl" sz="2400" dirty="0"/>
            </a:br>
            <a:r>
              <a:rPr lang="es-ES_tradnl" sz="2400" dirty="0"/>
              <a:t> </a:t>
            </a:r>
            <a:br>
              <a:rPr lang="es-ES_tradnl" sz="2400" dirty="0"/>
            </a:br>
            <a:r>
              <a:rPr lang="es-ES_tradnl" sz="2400" dirty="0"/>
              <a:t/>
            </a:r>
            <a:br>
              <a:rPr lang="es-ES_tradnl" sz="2400" dirty="0"/>
            </a:b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1994" y="410979"/>
            <a:ext cx="5314536" cy="1325563"/>
          </a:xfrm>
        </p:spPr>
        <p:txBody>
          <a:bodyPr vert="horz" lIns="91440" tIns="45720" rIns="91440" bIns="45720" rtlCol="0" anchor="ctr">
            <a:normAutofit/>
          </a:bodyPr>
          <a:lstStyle/>
          <a:p>
            <a:r>
              <a:rPr lang="es-ES_tradnl" dirty="0"/>
              <a:t>Filtro de paquetes</a:t>
            </a:r>
            <a:endParaRPr lang="es-US" dirty="0"/>
          </a:p>
        </p:txBody>
      </p:sp>
    </p:spTree>
    <p:extLst>
      <p:ext uri="{BB962C8B-B14F-4D97-AF65-F5344CB8AC3E}">
        <p14:creationId xmlns:p14="http://schemas.microsoft.com/office/powerpoint/2010/main" val="1661861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s-US" dirty="0" smtClean="0"/>
              <a:t>Inconvenientes</a:t>
            </a:r>
            <a:endParaRPr lang="es-US" dirty="0"/>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5" y="2462350"/>
            <a:ext cx="5820786" cy="3192588"/>
          </a:xfrm>
        </p:spPr>
        <p:txBody>
          <a:bodyPr vert="horz" lIns="91440" tIns="45720" rIns="91440" bIns="45720" rtlCol="0" anchor="t">
            <a:noAutofit/>
          </a:bodyPr>
          <a:lstStyle/>
          <a:p>
            <a:pPr algn="just"/>
            <a:r>
              <a:rPr lang="es-ES_tradnl" sz="2400" dirty="0"/>
              <a:t>Sin embargo, desarrollar una infraestructura escalable y robusta para lograr este objetivo es un problema difícil en sí mismo, y ha sido objeto de numerosas iniciativas de investigación</a:t>
            </a:r>
            <a:r>
              <a:rPr lang="es-ES_tradnl" sz="2400" dirty="0" smtClean="0"/>
              <a:t>.</a:t>
            </a:r>
            <a:r>
              <a:rPr lang="es-ES_tradnl" sz="2400" dirty="0"/>
              <a:t/>
            </a:r>
            <a:br>
              <a:rPr lang="es-ES_tradnl" sz="2400" dirty="0"/>
            </a:br>
            <a:r>
              <a:rPr lang="es-ES_tradnl" sz="2400" dirty="0"/>
              <a:t/>
            </a:r>
            <a:br>
              <a:rPr lang="es-ES_tradnl" sz="2400" dirty="0"/>
            </a:b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7213977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20233" r="30574"/>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2" descr="https://lh5.googleusercontent.com/SjqJTQc9rho0sz1SgkWwCcHDwFW17RdKVQGzV8ASNh1Xvao8WLZdK2T40UxlBnKI-lpmhx4JJG7yY52h1F3wHLIHDjWQLfULrg5YcYqokT3dI79K_d3AEgf303yGxgda4XvMSdHV"/>
          <p:cNvPicPr>
            <a:picLocks noChangeAspect="1" noChangeArrowheads="1"/>
          </p:cNvPicPr>
          <p:nvPr/>
        </p:nvPicPr>
        <p:blipFill rotWithShape="1">
          <a:blip r:embed="rId3">
            <a:extLst>
              <a:ext uri="{28A0092B-C50C-407E-A947-70E740481C1C}">
                <a14:useLocalDpi xmlns:a14="http://schemas.microsoft.com/office/drawing/2010/main" val="0"/>
              </a:ext>
            </a:extLst>
          </a:blip>
          <a:srcRect l="3891" r="1466" b="1"/>
          <a:stretch/>
        </p:blipFill>
        <p:spPr bwMode="auto">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3" name="Freeform: Shape 22">
            <a:extLst>
              <a:ext uri="{FF2B5EF4-FFF2-40B4-BE49-F238E27FC236}">
                <a16:creationId xmlns="" xmlns:a16="http://schemas.microsoft.com/office/drawing/2014/main" id="{37FEB674-D811-4FFE-A878-29D0C0ED18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618064" y="2166721"/>
            <a:ext cx="3886199" cy="915035"/>
          </a:xfrm>
        </p:spPr>
        <p:txBody>
          <a:bodyPr vert="horz" lIns="91440" tIns="45720" rIns="91440" bIns="45720" rtlCol="0">
            <a:normAutofit/>
          </a:bodyPr>
          <a:lstStyle/>
          <a:p>
            <a:r>
              <a:rPr lang="es-US" sz="3100" dirty="0"/>
              <a:t>Objetivo del prototipo</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618064" y="3081756"/>
            <a:ext cx="4620544" cy="1775994"/>
          </a:xfrm>
        </p:spPr>
        <p:txBody>
          <a:bodyPr vert="horz" lIns="91440" tIns="45720" rIns="91440" bIns="45720" rtlCol="0">
            <a:normAutofit/>
          </a:bodyPr>
          <a:lstStyle/>
          <a:p>
            <a:pPr marL="0" indent="0" algn="just">
              <a:buNone/>
            </a:pPr>
            <a:r>
              <a:rPr lang="es-ES_tradnl" sz="1800" dirty="0" smtClean="0"/>
              <a:t>“El </a:t>
            </a:r>
            <a:r>
              <a:rPr lang="es-ES_tradnl" sz="1800" dirty="0"/>
              <a:t>objetivo de nuestro prototipo es recolectar la mayor cantidad de binarios cambiando los servicios y configuraciones de los honeypots</a:t>
            </a:r>
            <a:r>
              <a:rPr lang="es-ES_tradnl" sz="1800" dirty="0" smtClean="0"/>
              <a:t>.” </a:t>
            </a:r>
            <a:endParaRPr lang="es-US" sz="1800" dirty="0"/>
          </a:p>
        </p:txBody>
      </p:sp>
    </p:spTree>
    <p:extLst>
      <p:ext uri="{BB962C8B-B14F-4D97-AF65-F5344CB8AC3E}">
        <p14:creationId xmlns:p14="http://schemas.microsoft.com/office/powerpoint/2010/main" val="5384720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20233" r="30574"/>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2" descr="https://lh5.googleusercontent.com/SjqJTQc9rho0sz1SgkWwCcHDwFW17RdKVQGzV8ASNh1Xvao8WLZdK2T40UxlBnKI-lpmhx4JJG7yY52h1F3wHLIHDjWQLfULrg5YcYqokT3dI79K_d3AEgf303yGxgda4XvMSdHV"/>
          <p:cNvPicPr>
            <a:picLocks noChangeAspect="1" noChangeArrowheads="1"/>
          </p:cNvPicPr>
          <p:nvPr/>
        </p:nvPicPr>
        <p:blipFill rotWithShape="1">
          <a:blip r:embed="rId3">
            <a:extLst>
              <a:ext uri="{28A0092B-C50C-407E-A947-70E740481C1C}">
                <a14:useLocalDpi xmlns:a14="http://schemas.microsoft.com/office/drawing/2010/main" val="0"/>
              </a:ext>
            </a:extLst>
          </a:blip>
          <a:srcRect l="3891" r="1466" b="1"/>
          <a:stretch/>
        </p:blipFill>
        <p:spPr bwMode="auto">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3" name="Freeform: Shape 22">
            <a:extLst>
              <a:ext uri="{FF2B5EF4-FFF2-40B4-BE49-F238E27FC236}">
                <a16:creationId xmlns="" xmlns:a16="http://schemas.microsoft.com/office/drawing/2014/main" id="{37FEB674-D811-4FFE-A878-29D0C0ED18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401495" y="1773847"/>
            <a:ext cx="4620544" cy="1775994"/>
          </a:xfrm>
        </p:spPr>
        <p:txBody>
          <a:bodyPr vert="horz" lIns="91440" tIns="45720" rIns="91440" bIns="45720" rtlCol="0">
            <a:noAutofit/>
          </a:bodyPr>
          <a:lstStyle/>
          <a:p>
            <a:pPr marL="0" indent="0" algn="just">
              <a:buNone/>
            </a:pPr>
            <a:r>
              <a:rPr lang="es-ES_tradnl" sz="2000" dirty="0"/>
              <a:t>Antes de descubrir qué riesgos están en la red, necesitamos descubrir cómo reacciona el código de ataque con el sistema</a:t>
            </a:r>
          </a:p>
          <a:p>
            <a:pPr marL="0" indent="0" algn="just">
              <a:buNone/>
            </a:pPr>
            <a:endParaRPr lang="es-ES_tradnl" sz="2000" dirty="0"/>
          </a:p>
          <a:p>
            <a:pPr marL="0" indent="0" algn="just">
              <a:buNone/>
            </a:pPr>
            <a:endParaRPr lang="es-ES_tradnl" sz="2000" dirty="0"/>
          </a:p>
          <a:p>
            <a:pPr marL="0" indent="0" algn="just">
              <a:buNone/>
            </a:pPr>
            <a:r>
              <a:rPr lang="es-ES_tradnl" sz="2000" dirty="0"/>
              <a:t>Para lograr este objetivo , se propone un sistema de recolección que recopila malwares para ser analizados dinámicamente</a:t>
            </a:r>
            <a:endParaRPr lang="es-US" sz="2000" dirty="0"/>
          </a:p>
        </p:txBody>
      </p:sp>
    </p:spTree>
    <p:extLst>
      <p:ext uri="{BB962C8B-B14F-4D97-AF65-F5344CB8AC3E}">
        <p14:creationId xmlns:p14="http://schemas.microsoft.com/office/powerpoint/2010/main" val="7227698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lh5.googleusercontent.com/SjqJTQc9rho0sz1SgkWwCcHDwFW17RdKVQGzV8ASNh1Xvao8WLZdK2T40UxlBnKI-lpmhx4JJG7yY52h1F3wHLIHDjWQLfULrg5YcYqokT3dI79K_d3AEgf303yGxgda4XvMSdHV"/>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20755" r="-1" b="-1"/>
          <a:stretch/>
        </p:blipFill>
        <p:spPr bwMode="auto">
          <a:xfrm>
            <a:off x="-17" y="10"/>
            <a:ext cx="1218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17765" r="28105"/>
          <a:stretch/>
        </p:blipFill>
        <p:spPr>
          <a:xfrm>
            <a:off x="-2317" y="-2"/>
            <a:ext cx="5441859" cy="5654940"/>
          </a:xfrm>
          <a:custGeom>
            <a:avLst/>
            <a:gdLst>
              <a:gd name="connsiteX0" fmla="*/ 0 w 5067519"/>
              <a:gd name="connsiteY0" fmla="*/ 0 h 5265942"/>
              <a:gd name="connsiteX1" fmla="*/ 4097786 w 5067519"/>
              <a:gd name="connsiteY1" fmla="*/ 0 h 5265942"/>
              <a:gd name="connsiteX2" fmla="*/ 4176264 w 5067519"/>
              <a:gd name="connsiteY2" fmla="*/ 71326 h 5265942"/>
              <a:gd name="connsiteX3" fmla="*/ 5067519 w 5067519"/>
              <a:gd name="connsiteY3" fmla="*/ 2223006 h 5265942"/>
              <a:gd name="connsiteX4" fmla="*/ 2024583 w 5067519"/>
              <a:gd name="connsiteY4" fmla="*/ 5265942 h 5265942"/>
              <a:gd name="connsiteX5" fmla="*/ 145914 w 5067519"/>
              <a:gd name="connsiteY5" fmla="*/ 4616926 h 5265942"/>
              <a:gd name="connsiteX6" fmla="*/ 0 w 5067519"/>
              <a:gd name="connsiteY6" fmla="*/ 4489006 h 526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6072128" y="1034673"/>
            <a:ext cx="5314543" cy="4788664"/>
          </a:xfrm>
        </p:spPr>
        <p:txBody>
          <a:bodyPr vert="horz" lIns="91440" tIns="45720" rIns="91440" bIns="45720" rtlCol="0" anchor="t">
            <a:normAutofit fontScale="92500" lnSpcReduction="10000"/>
          </a:bodyPr>
          <a:lstStyle/>
          <a:p>
            <a:pPr algn="just"/>
            <a:r>
              <a:rPr lang="es-ES_tradnl" dirty="0"/>
              <a:t>Además, este sistema proporciona protección contra la participación significativa en ataques después de que el bot se haya ejecutado en el sistema. Utiliza firewall y técnicas de prevención de intrusiones, como limitar o eliminar paquetes que salen de la red protegida. </a:t>
            </a:r>
          </a:p>
          <a:p>
            <a:pPr algn="just"/>
            <a:endParaRPr lang="es-ES_tradnl" dirty="0"/>
          </a:p>
          <a:p>
            <a:pPr algn="just"/>
            <a:r>
              <a:rPr lang="es-ES_tradnl" dirty="0"/>
              <a:t>“Nuestra arquitectura propuesta recoge sistemáticamente los malwares a través de internet</a:t>
            </a:r>
            <a:r>
              <a:rPr lang="es-ES_tradnl" dirty="0" smtClean="0"/>
              <a:t>.”</a:t>
            </a:r>
            <a:r>
              <a:rPr lang="es-ES_tradnl" sz="1700" dirty="0"/>
              <a:t/>
            </a:r>
            <a:br>
              <a:rPr lang="es-ES_tradnl" sz="1700" dirty="0"/>
            </a:br>
            <a:r>
              <a:rPr lang="es-ES_tradnl" sz="1700" dirty="0"/>
              <a:t/>
            </a:r>
            <a:br>
              <a:rPr lang="es-ES_tradnl" sz="1700" dirty="0"/>
            </a:br>
            <a:endParaRPr lang="es-US" sz="1700" dirty="0"/>
          </a:p>
        </p:txBody>
      </p:sp>
    </p:spTree>
    <p:extLst>
      <p:ext uri="{BB962C8B-B14F-4D97-AF65-F5344CB8AC3E}">
        <p14:creationId xmlns:p14="http://schemas.microsoft.com/office/powerpoint/2010/main" val="27006216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_tradnl"/>
          </a:p>
        </p:txBody>
      </p:sp>
      <p:sp>
        <p:nvSpPr>
          <p:cNvPr id="3" name="Marcador de contenido 2"/>
          <p:cNvSpPr>
            <a:spLocks noGrp="1"/>
          </p:cNvSpPr>
          <p:nvPr>
            <p:ph idx="1"/>
          </p:nvPr>
        </p:nvSpPr>
        <p:spPr/>
        <p:txBody>
          <a:bodyPr/>
          <a:lstStyle/>
          <a:p>
            <a:endParaRPr lang="es-ES_tradnl"/>
          </a:p>
        </p:txBody>
      </p:sp>
      <p:pic>
        <p:nvPicPr>
          <p:cNvPr id="4" name="Picture 2" descr="https://lh5.googleusercontent.com/SjqJTQc9rho0sz1SgkWwCcHDwFW17RdKVQGzV8ASNh1Xvao8WLZdK2T40UxlBnKI-lpmhx4JJG7yY52h1F3wHLIHDjWQLfULrg5YcYqokT3dI79K_d3AEgf303yGxgda4XvMSdHV"/>
          <p:cNvPicPr>
            <a:picLocks noChangeAspect="1" noChangeArrowheads="1"/>
          </p:cNvPicPr>
          <p:nvPr/>
        </p:nvPicPr>
        <p:blipFill rotWithShape="1">
          <a:blip r:embed="rId2">
            <a:extLst>
              <a:ext uri="{28A0092B-C50C-407E-A947-70E740481C1C}">
                <a14:useLocalDpi xmlns:a14="http://schemas.microsoft.com/office/drawing/2010/main" val="0"/>
              </a:ext>
            </a:extLst>
          </a:blip>
          <a:srcRect t="17438" r="-1" b="-1"/>
          <a:stretch/>
        </p:blipFill>
        <p:spPr bwMode="auto">
          <a:xfrm>
            <a:off x="795225" y="365125"/>
            <a:ext cx="10601550" cy="621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0183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Título 1">
            <a:extLst>
              <a:ext uri="{FF2B5EF4-FFF2-40B4-BE49-F238E27FC236}">
                <a16:creationId xmlns="" xmlns:a16="http://schemas.microsoft.com/office/drawing/2014/main" id="{D19FA08E-354A-48D3-9DF2-82F406C597B8}"/>
              </a:ext>
            </a:extLst>
          </p:cNvPr>
          <p:cNvSpPr>
            <a:spLocks noGrp="1"/>
          </p:cNvSpPr>
          <p:nvPr>
            <p:ph type="title"/>
          </p:nvPr>
        </p:nvSpPr>
        <p:spPr>
          <a:xfrm>
            <a:off x="328699" y="2564632"/>
            <a:ext cx="6421441" cy="1325563"/>
          </a:xfrm>
        </p:spPr>
        <p:txBody>
          <a:bodyPr vert="horz" lIns="91440" tIns="45720" rIns="91440" bIns="45720" rtlCol="0" anchor="ctr">
            <a:normAutofit/>
          </a:bodyPr>
          <a:lstStyle/>
          <a:p>
            <a:r>
              <a:rPr lang="es-US" dirty="0" smtClean="0"/>
              <a:t>Conclusiones Investigacion</a:t>
            </a:r>
            <a:endParaRPr lang="es-US" dirty="0"/>
          </a:p>
        </p:txBody>
      </p:sp>
    </p:spTree>
    <p:extLst>
      <p:ext uri="{BB962C8B-B14F-4D97-AF65-F5344CB8AC3E}">
        <p14:creationId xmlns:p14="http://schemas.microsoft.com/office/powerpoint/2010/main" val="2944143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 xmlns:a16="http://schemas.microsoft.com/office/drawing/2014/main" id="{EB181E26-89C4-4A14-92DE-0F4C4B0E94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lh5.googleusercontent.com/g8pR1fFk-x-1G5KdPvkMAV4qJI7grHnrFHkHOPY89FI-9MSo05Gtqf9p6XXQ8fIboZY-qK4HLPpeijgm6ijo_qlQNCLePavyaHuvmCm6U7HFWwTEizFcYgXGqdPtqKqakR0VJl15">
            <a:extLst>
              <a:ext uri="{FF2B5EF4-FFF2-40B4-BE49-F238E27FC236}">
                <a16:creationId xmlns="" xmlns:a16="http://schemas.microsoft.com/office/drawing/2014/main" id="{226DA99D-A888-4E5D-B213-1CF422EFD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39" r="2" b="1988"/>
          <a:stretch/>
        </p:blipFill>
        <p:spPr bwMode="auto">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a:noFill/>
          <a:extLst>
            <a:ext uri="{909E8E84-426E-40DD-AFC4-6F175D3DCCD1}">
              <a14:hiddenFill xmlns:a14="http://schemas.microsoft.com/office/drawing/2010/main">
                <a:solidFill>
                  <a:srgbClr val="FFFFFF"/>
                </a:solidFill>
              </a14:hiddenFill>
            </a:ext>
          </a:extLst>
        </p:spPr>
      </p:pic>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t="27734" r="-2" b="12191"/>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137" name="Freeform 37">
            <a:extLst>
              <a:ext uri="{FF2B5EF4-FFF2-40B4-BE49-F238E27FC236}">
                <a16:creationId xmlns="" xmlns:a16="http://schemas.microsoft.com/office/drawing/2014/main" id="{13958066-7CBD-4B89-8F46-614C4F28BC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a:solidFill>
                  <a:schemeClr val="bg1"/>
                </a:solidFill>
              </a:rPr>
              <a:t>Formation</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838200" y="2015406"/>
            <a:ext cx="5097779" cy="4065986"/>
          </a:xfrm>
        </p:spPr>
        <p:txBody>
          <a:bodyPr vert="horz" lIns="91440" tIns="45720" rIns="91440" bIns="45720" rtlCol="0" anchor="t">
            <a:normAutofit/>
          </a:bodyPr>
          <a:lstStyle/>
          <a:p>
            <a:pPr marL="342900" indent="-342900">
              <a:buAutoNum type="arabicPeriod"/>
            </a:pPr>
            <a:r>
              <a:rPr lang="es-US" sz="2000"/>
              <a:t>Se realiza una “exploración entrante (inbound scan)”, donde el Botnet realiza un barrido inicial en búsqueda de vulnerabilidades que le permita explotar servicios de la victima </a:t>
            </a:r>
          </a:p>
          <a:p>
            <a:pPr marL="342900" indent="-342900">
              <a:buAutoNum type="arabicPeriod"/>
            </a:pPr>
            <a:r>
              <a:rPr lang="es-US" sz="2000"/>
              <a:t> Luego se realiza una “explotación de   vulnerabilidades” con el fin de descargar el Bot que se encuentra establecido en un servidor remoto.</a:t>
            </a:r>
          </a:p>
          <a:p>
            <a:pPr marL="0" indent="0">
              <a:buNone/>
            </a:pPr>
            <a:endParaRPr lang="en-US" sz="2000"/>
          </a:p>
        </p:txBody>
      </p:sp>
    </p:spTree>
    <p:extLst>
      <p:ext uri="{BB962C8B-B14F-4D97-AF65-F5344CB8AC3E}">
        <p14:creationId xmlns:p14="http://schemas.microsoft.com/office/powerpoint/2010/main" val="9102137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1994" y="447074"/>
            <a:ext cx="5314536" cy="1325563"/>
          </a:xfrm>
        </p:spPr>
        <p:txBody>
          <a:bodyPr vert="horz" lIns="91440" tIns="45720" rIns="91440" bIns="45720" rtlCol="0" anchor="ctr">
            <a:normAutofit/>
          </a:bodyPr>
          <a:lstStyle/>
          <a:p>
            <a:r>
              <a:rPr lang="es-US" dirty="0" smtClean="0"/>
              <a:t>Aplicado al IRC</a:t>
            </a:r>
            <a:endParaRPr lang="es-US" dirty="0"/>
          </a:p>
        </p:txBody>
      </p:sp>
      <p:sp>
        <p:nvSpPr>
          <p:cNvPr id="6"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2000" y="2222500"/>
            <a:ext cx="5821363" cy="4275138"/>
          </a:xfrm>
        </p:spPr>
        <p:txBody>
          <a:bodyPr vert="horz" lIns="91440" tIns="45720" rIns="91440" bIns="45720" rtlCol="0" anchor="t">
            <a:noAutofit/>
          </a:bodyPr>
          <a:lstStyle/>
          <a:p>
            <a:pPr algn="just"/>
            <a:r>
              <a:rPr lang="es-ES_tradnl" sz="2400" dirty="0"/>
              <a:t>La mayor parte de la comunicación IRC es con direcciones IP </a:t>
            </a:r>
            <a:r>
              <a:rPr lang="es-ES_tradnl" sz="2400" dirty="0" smtClean="0"/>
              <a:t>específicas. </a:t>
            </a:r>
          </a:p>
          <a:p>
            <a:pPr algn="just"/>
            <a:r>
              <a:rPr lang="es-ES_tradnl" sz="2400" dirty="0" smtClean="0"/>
              <a:t>La </a:t>
            </a:r>
            <a:r>
              <a:rPr lang="es-ES_tradnl" sz="2400" dirty="0"/>
              <a:t>Fig. </a:t>
            </a:r>
            <a:r>
              <a:rPr lang="es-ES_tradnl" sz="2400" dirty="0" smtClean="0"/>
              <a:t>6 </a:t>
            </a:r>
            <a:r>
              <a:rPr lang="es-ES_tradnl" sz="2400" dirty="0"/>
              <a:t>es la instantánea que muestra la secuencia de seguimiento de TCP que incluye el USUARIO, NICK, MODO, UNIR y USUARIO. . </a:t>
            </a:r>
            <a:br>
              <a:rPr lang="es-ES_tradnl" sz="2400" dirty="0"/>
            </a:br>
            <a:r>
              <a:rPr lang="es-ES_tradnl" sz="2400" dirty="0"/>
              <a:t/>
            </a:r>
            <a:br>
              <a:rPr lang="es-ES_tradnl" sz="2400" dirty="0"/>
            </a:br>
            <a:endParaRPr lang="es-US" sz="2200" dirty="0"/>
          </a:p>
        </p:txBody>
      </p:sp>
    </p:spTree>
    <p:extLst>
      <p:ext uri="{BB962C8B-B14F-4D97-AF65-F5344CB8AC3E}">
        <p14:creationId xmlns:p14="http://schemas.microsoft.com/office/powerpoint/2010/main" val="12079317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4" y="2221719"/>
            <a:ext cx="5820786" cy="4275334"/>
          </a:xfrm>
        </p:spPr>
        <p:txBody>
          <a:bodyPr vert="horz" lIns="91440" tIns="45720" rIns="91440" bIns="45720" rtlCol="0" anchor="t">
            <a:noAutofit/>
          </a:bodyPr>
          <a:lstStyle/>
          <a:p>
            <a:pPr marL="0" indent="0" algn="just">
              <a:buNone/>
            </a:pP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1994" y="447074"/>
            <a:ext cx="5314536" cy="1325563"/>
          </a:xfrm>
        </p:spPr>
        <p:txBody>
          <a:bodyPr vert="horz" lIns="91440" tIns="45720" rIns="91440" bIns="45720" rtlCol="0" anchor="ctr">
            <a:normAutofit/>
          </a:bodyPr>
          <a:lstStyle/>
          <a:p>
            <a:r>
              <a:rPr lang="es-US" dirty="0" smtClean="0"/>
              <a:t>Inconvenientes</a:t>
            </a:r>
            <a:endParaRPr lang="es-US" dirty="0"/>
          </a:p>
        </p:txBody>
      </p:sp>
      <p:pic>
        <p:nvPicPr>
          <p:cNvPr id="10246" name="Picture 6" descr="https://lh6.googleusercontent.com/7AjnXk8Yid597p6KjIJHf0KMSWlc4uxTFj3p-3BT1YXYdnEgbe5u0H9RN0MkUq_vasYMIn0WSYJsQ8uNVu0o_p4YSvrEb_eWEt6ucdm9sz6Jb0aNYiGJ0qoAjTgx5xfqz9QaQrO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2000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4" y="2221719"/>
            <a:ext cx="5820786" cy="4275334"/>
          </a:xfrm>
        </p:spPr>
        <p:txBody>
          <a:bodyPr vert="horz" lIns="91440" tIns="45720" rIns="91440" bIns="45720" rtlCol="0" anchor="t">
            <a:noAutofit/>
          </a:bodyPr>
          <a:lstStyle/>
          <a:p>
            <a:pPr algn="just"/>
            <a:r>
              <a:rPr lang="es-ES_tradnl" sz="2400" dirty="0" smtClean="0"/>
              <a:t>“En </a:t>
            </a:r>
            <a:r>
              <a:rPr lang="es-ES_tradnl" sz="2400" dirty="0"/>
              <a:t>el caso de la botnet HTTP, hemos observado la comunicación de los bots con el servidor C&amp;C basado en la web mediante la identificación de los parámetros GET, HEAD, POST. </a:t>
            </a:r>
            <a:endParaRPr lang="es-ES_tradnl" sz="2400" dirty="0" smtClean="0"/>
          </a:p>
          <a:p>
            <a:pPr algn="just"/>
            <a:endParaRPr lang="es-ES_tradnl" sz="2400" dirty="0"/>
          </a:p>
          <a:p>
            <a:pPr algn="just"/>
            <a:r>
              <a:rPr lang="es-ES_tradnl" sz="2400" dirty="0" smtClean="0"/>
              <a:t>En </a:t>
            </a:r>
            <a:r>
              <a:rPr lang="es-ES_tradnl" sz="2400" dirty="0"/>
              <a:t>la mayoría de nuestros resultados se muestra la comunicación de C&amp;C basada en HTTP y se descargan algunos ejecutables. Las siguientes instantáneas muestran las comunicaciones </a:t>
            </a:r>
            <a:r>
              <a:rPr lang="es-ES_tradnl" sz="2400" dirty="0" smtClean="0"/>
              <a:t>HTTP :  ”</a:t>
            </a:r>
            <a:r>
              <a:rPr lang="es-ES_tradnl" sz="2400" dirty="0"/>
              <a:t/>
            </a:r>
            <a:br>
              <a:rPr lang="es-ES_tradnl" sz="2400" dirty="0"/>
            </a:br>
            <a:r>
              <a:rPr lang="es-ES_tradnl" sz="2400" dirty="0"/>
              <a:t/>
            </a:r>
            <a:br>
              <a:rPr lang="es-ES_tradnl" sz="2400" dirty="0"/>
            </a:b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1994" y="447074"/>
            <a:ext cx="5314536" cy="1325563"/>
          </a:xfrm>
        </p:spPr>
        <p:txBody>
          <a:bodyPr vert="horz" lIns="91440" tIns="45720" rIns="91440" bIns="45720" rtlCol="0" anchor="ctr">
            <a:normAutofit/>
          </a:bodyPr>
          <a:lstStyle/>
          <a:p>
            <a:r>
              <a:rPr lang="es-US" dirty="0" smtClean="0"/>
              <a:t>Aplicando a HTTP</a:t>
            </a:r>
            <a:endParaRPr lang="es-US" dirty="0"/>
          </a:p>
        </p:txBody>
      </p:sp>
    </p:spTree>
    <p:extLst>
      <p:ext uri="{BB962C8B-B14F-4D97-AF65-F5344CB8AC3E}">
        <p14:creationId xmlns:p14="http://schemas.microsoft.com/office/powerpoint/2010/main" val="12874063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11266" name="Picture 2" descr="https://lh4.googleusercontent.com/1CgYV53Yi0l5c9I6DA-q8vzh7-Y5IbtpK_omo9kMeI-v8rWr5XdfC1f4tWjwJcef0s5LHok8vr_w0Lk4KpXY9lBxbK3oGuV9QSKw8i4z2RN4qdlRGSHa4dAJ8EhB31AiW9UiFKL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5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9909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s-US" dirty="0"/>
              <a:t>Noticia Panamá </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4" y="2462350"/>
            <a:ext cx="5314543" cy="3375920"/>
          </a:xfrm>
        </p:spPr>
        <p:txBody>
          <a:bodyPr vert="horz" lIns="91440" tIns="45720" rIns="91440" bIns="45720" rtlCol="0" anchor="t">
            <a:normAutofit/>
          </a:bodyPr>
          <a:lstStyle/>
          <a:p>
            <a:pPr algn="just"/>
            <a:r>
              <a:rPr lang="es-US" sz="2200" dirty="0" smtClean="0"/>
              <a:t>Según una investigacion llevada acabo en Octubre /2013 por investigadores de la Universidad Tecnologia de Panama, aquellos paises en los que su economia depende fuertemente de sistemas informaticos  son los mas afectados ante los posibles ataques de Botnets</a:t>
            </a: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658770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s-US" dirty="0" smtClean="0"/>
              <a:t>Metricas de Evualuacion</a:t>
            </a:r>
            <a:endParaRPr lang="es-US" dirty="0"/>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4" y="2462350"/>
            <a:ext cx="5314543" cy="1268402"/>
          </a:xfrm>
        </p:spPr>
        <p:txBody>
          <a:bodyPr vert="horz" lIns="91440" tIns="45720" rIns="91440" bIns="45720" rtlCol="0" anchor="t">
            <a:noAutofit/>
          </a:bodyPr>
          <a:lstStyle/>
          <a:p>
            <a:pPr algn="just">
              <a:lnSpc>
                <a:spcPct val="100000"/>
              </a:lnSpc>
              <a:spcBef>
                <a:spcPts val="0"/>
              </a:spcBef>
            </a:pPr>
            <a:r>
              <a:rPr lang="es-US" sz="2200" dirty="0" smtClean="0"/>
              <a:t>Familias de Botnets </a:t>
            </a:r>
          </a:p>
          <a:p>
            <a:pPr marL="800100" lvl="1" indent="-342900" algn="just">
              <a:lnSpc>
                <a:spcPct val="100000"/>
              </a:lnSpc>
              <a:spcBef>
                <a:spcPts val="0"/>
              </a:spcBef>
              <a:buFont typeface="+mj-lt"/>
              <a:buAutoNum type="arabicPeriod"/>
            </a:pPr>
            <a:r>
              <a:rPr lang="es-US" sz="2200" dirty="0" smtClean="0"/>
              <a:t>Familias de Botnets encontradas</a:t>
            </a:r>
          </a:p>
          <a:p>
            <a:pPr marL="800100" lvl="1" indent="-342900" algn="just">
              <a:lnSpc>
                <a:spcPct val="100000"/>
              </a:lnSpc>
              <a:spcBef>
                <a:spcPts val="0"/>
              </a:spcBef>
              <a:buFont typeface="+mj-lt"/>
              <a:buAutoNum type="arabicPeriod"/>
            </a:pPr>
            <a:r>
              <a:rPr lang="es-US" sz="2200" dirty="0" smtClean="0"/>
              <a:t>Numero de casos registrados por familia de Botnet</a:t>
            </a:r>
          </a:p>
          <a:p>
            <a:pPr marL="800100" lvl="1" indent="-342900" algn="just">
              <a:lnSpc>
                <a:spcPct val="100000"/>
              </a:lnSpc>
              <a:spcBef>
                <a:spcPts val="0"/>
              </a:spcBef>
              <a:buFont typeface="+mj-lt"/>
              <a:buAutoNum type="arabicPeriod"/>
            </a:pPr>
            <a:r>
              <a:rPr lang="es-US" sz="2200" dirty="0" smtClean="0"/>
              <a:t>Tipo de arquitectura del Botnet</a:t>
            </a:r>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6" name="Marcador de contenido 3">
            <a:extLst>
              <a:ext uri="{FF2B5EF4-FFF2-40B4-BE49-F238E27FC236}">
                <a16:creationId xmlns="" xmlns:a16="http://schemas.microsoft.com/office/drawing/2014/main" id="{39F7D9E5-E119-4AD8-9430-2D2759DB13B6}"/>
              </a:ext>
            </a:extLst>
          </p:cNvPr>
          <p:cNvSpPr txBox="1">
            <a:spLocks/>
          </p:cNvSpPr>
          <p:nvPr/>
        </p:nvSpPr>
        <p:spPr>
          <a:xfrm>
            <a:off x="761994" y="4791456"/>
            <a:ext cx="5314543" cy="12684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pPr>
            <a:r>
              <a:rPr lang="es-US" sz="2200" dirty="0" smtClean="0"/>
              <a:t>Centros de distribucion de malware</a:t>
            </a:r>
          </a:p>
          <a:p>
            <a:pPr marL="800100" lvl="1" indent="-342900" algn="just">
              <a:lnSpc>
                <a:spcPct val="100000"/>
              </a:lnSpc>
              <a:spcBef>
                <a:spcPts val="0"/>
              </a:spcBef>
              <a:buFont typeface="+mj-lt"/>
              <a:buAutoNum type="arabicPeriod"/>
            </a:pPr>
            <a:r>
              <a:rPr lang="es-US" sz="2200" dirty="0" smtClean="0"/>
              <a:t>Distribucion Geografica</a:t>
            </a:r>
          </a:p>
          <a:p>
            <a:pPr marL="800100" lvl="1" indent="-342900" algn="just">
              <a:lnSpc>
                <a:spcPct val="100000"/>
              </a:lnSpc>
              <a:spcBef>
                <a:spcPts val="0"/>
              </a:spcBef>
              <a:buFont typeface="+mj-lt"/>
              <a:buAutoNum type="arabicPeriod"/>
            </a:pPr>
            <a:r>
              <a:rPr lang="es-US" sz="2200" dirty="0" smtClean="0"/>
              <a:t>Tipo de servicio que brindaban</a:t>
            </a:r>
          </a:p>
          <a:p>
            <a:pPr marL="800100" lvl="1" indent="-342900" algn="just">
              <a:lnSpc>
                <a:spcPct val="100000"/>
              </a:lnSpc>
              <a:spcBef>
                <a:spcPts val="0"/>
              </a:spcBef>
              <a:buFont typeface="+mj-lt"/>
              <a:buAutoNum type="arabicPeriod"/>
            </a:pPr>
            <a:r>
              <a:rPr lang="es-US" sz="2200" dirty="0" smtClean="0"/>
              <a:t>Proveedor de servicio al que pertenecen</a:t>
            </a:r>
          </a:p>
        </p:txBody>
      </p:sp>
    </p:spTree>
    <p:extLst>
      <p:ext uri="{BB962C8B-B14F-4D97-AF65-F5344CB8AC3E}">
        <p14:creationId xmlns:p14="http://schemas.microsoft.com/office/powerpoint/2010/main" val="15826671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s-US" dirty="0" smtClean="0"/>
              <a:t>Metricas de Evualuacion</a:t>
            </a:r>
            <a:endParaRPr lang="es-US"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Marcador de contenido 3">
            <a:extLst>
              <a:ext uri="{FF2B5EF4-FFF2-40B4-BE49-F238E27FC236}">
                <a16:creationId xmlns="" xmlns:a16="http://schemas.microsoft.com/office/drawing/2014/main" id="{39F7D9E5-E119-4AD8-9430-2D2759DB13B6}"/>
              </a:ext>
            </a:extLst>
          </p:cNvPr>
          <p:cNvSpPr txBox="1">
            <a:spLocks/>
          </p:cNvSpPr>
          <p:nvPr/>
        </p:nvSpPr>
        <p:spPr>
          <a:xfrm>
            <a:off x="615689" y="3265089"/>
            <a:ext cx="5314543" cy="12684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pPr>
            <a:r>
              <a:rPr lang="es-US" sz="2200" dirty="0" smtClean="0"/>
              <a:t>Centros de C&amp;C</a:t>
            </a:r>
          </a:p>
          <a:p>
            <a:pPr marL="800100" lvl="1" indent="-342900" algn="just">
              <a:lnSpc>
                <a:spcPct val="100000"/>
              </a:lnSpc>
              <a:spcBef>
                <a:spcPts val="0"/>
              </a:spcBef>
              <a:buFont typeface="+mj-lt"/>
              <a:buAutoNum type="arabicPeriod"/>
            </a:pPr>
            <a:r>
              <a:rPr lang="es-US" sz="2200" dirty="0" smtClean="0"/>
              <a:t>Distribucion Geografica</a:t>
            </a:r>
          </a:p>
          <a:p>
            <a:pPr marL="800100" lvl="1" indent="-342900" algn="just">
              <a:lnSpc>
                <a:spcPct val="100000"/>
              </a:lnSpc>
              <a:spcBef>
                <a:spcPts val="0"/>
              </a:spcBef>
              <a:buFont typeface="+mj-lt"/>
              <a:buAutoNum type="arabicPeriod"/>
            </a:pPr>
            <a:r>
              <a:rPr lang="es-US" sz="2200" dirty="0" smtClean="0"/>
              <a:t>Puertos de comunicación mas usados</a:t>
            </a:r>
          </a:p>
          <a:p>
            <a:pPr marL="800100" lvl="1" indent="-342900" algn="just">
              <a:lnSpc>
                <a:spcPct val="100000"/>
              </a:lnSpc>
              <a:spcBef>
                <a:spcPts val="0"/>
              </a:spcBef>
              <a:buFont typeface="+mj-lt"/>
              <a:buAutoNum type="arabicPeriod"/>
            </a:pPr>
            <a:r>
              <a:rPr lang="es-US" sz="2200" dirty="0" smtClean="0"/>
              <a:t>Proveedor de servicio al que pertenecen</a:t>
            </a:r>
          </a:p>
        </p:txBody>
      </p:sp>
    </p:spTree>
    <p:extLst>
      <p:ext uri="{BB962C8B-B14F-4D97-AF65-F5344CB8AC3E}">
        <p14:creationId xmlns:p14="http://schemas.microsoft.com/office/powerpoint/2010/main" val="7093096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Plataformas de captura</a:t>
            </a:r>
          </a:p>
        </p:txBody>
      </p:sp>
      <p:cxnSp>
        <p:nvCxnSpPr>
          <p:cNvPr id="20" name="Straight Connector 19">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1136040" y="2426818"/>
            <a:ext cx="3846970" cy="3997637"/>
          </a:xfrm>
          <a:prstGeom prst="rect">
            <a:avLst/>
          </a:prstGeom>
        </p:spPr>
      </p:pic>
      <p:cxnSp>
        <p:nvCxnSpPr>
          <p:cNvPr id="22" name="Straight Connector 21">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Marcador de conteni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7376" y="2277801"/>
            <a:ext cx="5463614" cy="4580199"/>
          </a:xfrm>
          <a:prstGeom prst="rect">
            <a:avLst/>
          </a:prstGeom>
        </p:spPr>
      </p:pic>
    </p:spTree>
    <p:extLst>
      <p:ext uri="{BB962C8B-B14F-4D97-AF65-F5344CB8AC3E}">
        <p14:creationId xmlns:p14="http://schemas.microsoft.com/office/powerpoint/2010/main" val="469998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dirty="0">
                <a:solidFill>
                  <a:srgbClr val="FFFFFF"/>
                </a:solidFill>
              </a:rPr>
              <a:t>Resultados </a:t>
            </a:r>
            <a:r>
              <a:rPr lang="en-US" sz="5000" dirty="0" err="1">
                <a:solidFill>
                  <a:srgbClr val="FFFFFF"/>
                </a:solidFill>
              </a:rPr>
              <a:t>Obtenidos</a:t>
            </a:r>
            <a:r>
              <a:rPr lang="en-US" sz="5000" dirty="0">
                <a:solidFill>
                  <a:srgbClr val="FFFFFF"/>
                </a:solidFill>
              </a:rPr>
              <a:t> </a:t>
            </a:r>
            <a:r>
              <a:rPr lang="en-US" sz="5000" dirty="0" err="1">
                <a:solidFill>
                  <a:srgbClr val="FFFFFF"/>
                </a:solidFill>
              </a:rPr>
              <a:t>en</a:t>
            </a:r>
            <a:r>
              <a:rPr lang="en-US" sz="5000" dirty="0">
                <a:solidFill>
                  <a:srgbClr val="FFFFFF"/>
                </a:solidFill>
              </a:rPr>
              <a:t> </a:t>
            </a:r>
            <a:r>
              <a:rPr lang="en-US" sz="5000" dirty="0" err="1">
                <a:solidFill>
                  <a:srgbClr val="FFFFFF"/>
                </a:solidFill>
              </a:rPr>
              <a:t>esa</a:t>
            </a:r>
            <a:r>
              <a:rPr lang="en-US" sz="5000" dirty="0">
                <a:solidFill>
                  <a:srgbClr val="FFFFFF"/>
                </a:solidFill>
              </a:rPr>
              <a:t> Investigacion</a:t>
            </a:r>
          </a:p>
        </p:txBody>
      </p:sp>
      <p:cxnSp>
        <p:nvCxnSpPr>
          <p:cNvPr id="29" name="Straight Connector 28">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1136040" y="2426818"/>
            <a:ext cx="3846970" cy="3997637"/>
          </a:xfrm>
          <a:prstGeom prst="rect">
            <a:avLst/>
          </a:prstGeom>
        </p:spPr>
      </p:pic>
      <p:cxnSp>
        <p:nvCxnSpPr>
          <p:cNvPr id="31" name="Straight Connector 30">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3067247"/>
            <a:ext cx="5455917" cy="2716778"/>
          </a:xfrm>
          <a:prstGeom prst="rect">
            <a:avLst/>
          </a:prstGeom>
        </p:spPr>
      </p:pic>
    </p:spTree>
    <p:extLst>
      <p:ext uri="{BB962C8B-B14F-4D97-AF65-F5344CB8AC3E}">
        <p14:creationId xmlns:p14="http://schemas.microsoft.com/office/powerpoint/2010/main" val="10841126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dirty="0">
                <a:solidFill>
                  <a:srgbClr val="FFFFFF"/>
                </a:solidFill>
              </a:rPr>
              <a:t>Resultados </a:t>
            </a:r>
            <a:r>
              <a:rPr lang="en-US" sz="5000" dirty="0" err="1">
                <a:solidFill>
                  <a:srgbClr val="FFFFFF"/>
                </a:solidFill>
              </a:rPr>
              <a:t>Obtenidos</a:t>
            </a:r>
            <a:r>
              <a:rPr lang="en-US" sz="5000" dirty="0">
                <a:solidFill>
                  <a:srgbClr val="FFFFFF"/>
                </a:solidFill>
              </a:rPr>
              <a:t> </a:t>
            </a:r>
            <a:r>
              <a:rPr lang="en-US" sz="5000" dirty="0" err="1">
                <a:solidFill>
                  <a:srgbClr val="FFFFFF"/>
                </a:solidFill>
              </a:rPr>
              <a:t>en</a:t>
            </a:r>
            <a:r>
              <a:rPr lang="en-US" sz="5000" dirty="0">
                <a:solidFill>
                  <a:srgbClr val="FFFFFF"/>
                </a:solidFill>
              </a:rPr>
              <a:t> </a:t>
            </a:r>
            <a:r>
              <a:rPr lang="en-US" sz="5000" dirty="0" err="1">
                <a:solidFill>
                  <a:srgbClr val="FFFFFF"/>
                </a:solidFill>
              </a:rPr>
              <a:t>esa</a:t>
            </a:r>
            <a:r>
              <a:rPr lang="en-US" sz="5000" dirty="0">
                <a:solidFill>
                  <a:srgbClr val="FFFFFF"/>
                </a:solidFill>
              </a:rPr>
              <a:t> Investigacion</a:t>
            </a:r>
          </a:p>
        </p:txBody>
      </p:sp>
      <p:cxnSp>
        <p:nvCxnSpPr>
          <p:cNvPr id="29" name="Straight Connector 28">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567" y="2818382"/>
            <a:ext cx="5455917" cy="3214508"/>
          </a:xfrm>
          <a:prstGeom prst="rect">
            <a:avLst/>
          </a:prstGeom>
        </p:spPr>
      </p:pic>
      <p:cxnSp>
        <p:nvCxnSpPr>
          <p:cNvPr id="31" name="Straight Connector 30">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18098" r="27772"/>
          <a:stretch/>
        </p:blipFill>
        <p:spPr>
          <a:xfrm>
            <a:off x="7249546" y="2426818"/>
            <a:ext cx="3846970" cy="3997637"/>
          </a:xfrm>
          <a:prstGeom prst="rect">
            <a:avLst/>
          </a:prstGeom>
        </p:spPr>
      </p:pic>
    </p:spTree>
    <p:extLst>
      <p:ext uri="{BB962C8B-B14F-4D97-AF65-F5344CB8AC3E}">
        <p14:creationId xmlns:p14="http://schemas.microsoft.com/office/powerpoint/2010/main" val="3554773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dirty="0"/>
              <a:t>C &amp; C</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4" y="2279018"/>
            <a:ext cx="5314543" cy="3375920"/>
          </a:xfrm>
        </p:spPr>
        <p:txBody>
          <a:bodyPr vert="horz" lIns="91440" tIns="45720" rIns="91440" bIns="45720" rtlCol="0" anchor="t">
            <a:noAutofit/>
          </a:bodyPr>
          <a:lstStyle/>
          <a:p>
            <a:pPr algn="just"/>
            <a:r>
              <a:rPr lang="es-US" sz="2200" dirty="0"/>
              <a:t>Los tipos de Comunicaciones centralizados  han sido poco utilizados debido a las vulnerabilidades que estos presentan, ya que toda la red de </a:t>
            </a:r>
            <a:r>
              <a:rPr lang="es-US" sz="2200" dirty="0" err="1"/>
              <a:t>bots</a:t>
            </a:r>
            <a:r>
              <a:rPr lang="es-US" sz="2200" dirty="0"/>
              <a:t> puede ser afectada con tan solo modificar su servidor central</a:t>
            </a:r>
          </a:p>
          <a:p>
            <a:pPr algn="just"/>
            <a:endParaRPr lang="es-US" sz="2200" dirty="0"/>
          </a:p>
          <a:p>
            <a:pPr algn="just"/>
            <a:r>
              <a:rPr lang="es-US" sz="2200" dirty="0"/>
              <a:t>Por esta razón se ha realizado una transición hacia los </a:t>
            </a:r>
            <a:r>
              <a:rPr lang="es-US" sz="2200" dirty="0" err="1"/>
              <a:t>Botnets</a:t>
            </a:r>
            <a:r>
              <a:rPr lang="es-US" sz="2200" dirty="0"/>
              <a:t> P2P , el cual el </a:t>
            </a:r>
            <a:r>
              <a:rPr lang="es-US" sz="2200" dirty="0" err="1"/>
              <a:t>Botmaster</a:t>
            </a:r>
            <a:r>
              <a:rPr lang="es-US" sz="2200" dirty="0"/>
              <a:t> esta conectado a solo uno de los </a:t>
            </a:r>
            <a:r>
              <a:rPr lang="es-US" sz="2200" dirty="0" err="1"/>
              <a:t>bots</a:t>
            </a:r>
            <a:r>
              <a:rPr lang="es-US" sz="2200" dirty="0"/>
              <a:t> de la red y este a su vez a cada uno de los dispositivos que han sido infectados con el paso del tiempo</a:t>
            </a:r>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0242056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dirty="0">
                <a:solidFill>
                  <a:srgbClr val="FFFFFF"/>
                </a:solidFill>
              </a:rPr>
              <a:t>Resultados </a:t>
            </a:r>
            <a:r>
              <a:rPr lang="en-US" sz="5000" dirty="0" err="1">
                <a:solidFill>
                  <a:srgbClr val="FFFFFF"/>
                </a:solidFill>
              </a:rPr>
              <a:t>Obtenidos</a:t>
            </a:r>
            <a:r>
              <a:rPr lang="en-US" sz="5000" dirty="0">
                <a:solidFill>
                  <a:srgbClr val="FFFFFF"/>
                </a:solidFill>
              </a:rPr>
              <a:t> </a:t>
            </a:r>
            <a:r>
              <a:rPr lang="en-US" sz="5000" dirty="0" err="1">
                <a:solidFill>
                  <a:srgbClr val="FFFFFF"/>
                </a:solidFill>
              </a:rPr>
              <a:t>en</a:t>
            </a:r>
            <a:r>
              <a:rPr lang="en-US" sz="5000" dirty="0">
                <a:solidFill>
                  <a:srgbClr val="FFFFFF"/>
                </a:solidFill>
              </a:rPr>
              <a:t> </a:t>
            </a:r>
            <a:r>
              <a:rPr lang="en-US" sz="5000" dirty="0" err="1">
                <a:solidFill>
                  <a:srgbClr val="FFFFFF"/>
                </a:solidFill>
              </a:rPr>
              <a:t>esa</a:t>
            </a:r>
            <a:r>
              <a:rPr lang="en-US" sz="5000" dirty="0">
                <a:solidFill>
                  <a:srgbClr val="FFFFFF"/>
                </a:solidFill>
              </a:rPr>
              <a:t> Investigacion</a:t>
            </a:r>
          </a:p>
        </p:txBody>
      </p:sp>
      <p:cxnSp>
        <p:nvCxnSpPr>
          <p:cNvPr id="38" name="Straight Connector 37">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97905"/>
            <a:ext cx="6254495" cy="3826550"/>
          </a:xfrm>
          <a:prstGeom prst="rect">
            <a:avLst/>
          </a:prstGeom>
        </p:spPr>
      </p:pic>
      <p:cxnSp>
        <p:nvCxnSpPr>
          <p:cNvPr id="40" name="Straight Connector 39">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18098" r="27772"/>
          <a:stretch/>
        </p:blipFill>
        <p:spPr>
          <a:xfrm>
            <a:off x="7249546" y="2426818"/>
            <a:ext cx="3846970" cy="3997637"/>
          </a:xfrm>
          <a:prstGeom prst="rect">
            <a:avLst/>
          </a:prstGeom>
        </p:spPr>
      </p:pic>
    </p:spTree>
    <p:extLst>
      <p:ext uri="{BB962C8B-B14F-4D97-AF65-F5344CB8AC3E}">
        <p14:creationId xmlns:p14="http://schemas.microsoft.com/office/powerpoint/2010/main" val="13232212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dirty="0">
                <a:solidFill>
                  <a:srgbClr val="FFFFFF"/>
                </a:solidFill>
              </a:rPr>
              <a:t>Resultados </a:t>
            </a:r>
            <a:r>
              <a:rPr lang="en-US" sz="5000" dirty="0" err="1">
                <a:solidFill>
                  <a:srgbClr val="FFFFFF"/>
                </a:solidFill>
              </a:rPr>
              <a:t>Obtenidos</a:t>
            </a:r>
            <a:r>
              <a:rPr lang="en-US" sz="5000" dirty="0">
                <a:solidFill>
                  <a:srgbClr val="FFFFFF"/>
                </a:solidFill>
              </a:rPr>
              <a:t> </a:t>
            </a:r>
            <a:r>
              <a:rPr lang="en-US" sz="5000" dirty="0" err="1">
                <a:solidFill>
                  <a:srgbClr val="FFFFFF"/>
                </a:solidFill>
              </a:rPr>
              <a:t>en</a:t>
            </a:r>
            <a:r>
              <a:rPr lang="en-US" sz="5000" dirty="0">
                <a:solidFill>
                  <a:srgbClr val="FFFFFF"/>
                </a:solidFill>
              </a:rPr>
              <a:t> </a:t>
            </a:r>
            <a:r>
              <a:rPr lang="en-US" sz="5000" dirty="0" err="1">
                <a:solidFill>
                  <a:srgbClr val="FFFFFF"/>
                </a:solidFill>
              </a:rPr>
              <a:t>esa</a:t>
            </a:r>
            <a:r>
              <a:rPr lang="en-US" sz="5000" dirty="0">
                <a:solidFill>
                  <a:srgbClr val="FFFFFF"/>
                </a:solidFill>
              </a:rPr>
              <a:t> Investigacion</a:t>
            </a:r>
          </a:p>
        </p:txBody>
      </p:sp>
      <p:cxnSp>
        <p:nvCxnSpPr>
          <p:cNvPr id="38" name="Straight Connector 37">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7249546" y="2426818"/>
            <a:ext cx="3846970" cy="3997637"/>
          </a:xfrm>
          <a:prstGeom prst="rect">
            <a:avLst/>
          </a:prstGeom>
        </p:spPr>
      </p:pic>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312" y="2433987"/>
            <a:ext cx="6682567" cy="1275011"/>
          </a:xfr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11" y="4018355"/>
            <a:ext cx="6682567" cy="2236081"/>
          </a:xfrm>
          <a:prstGeom prst="rect">
            <a:avLst/>
          </a:prstGeom>
        </p:spPr>
      </p:pic>
    </p:spTree>
    <p:extLst>
      <p:ext uri="{BB962C8B-B14F-4D97-AF65-F5344CB8AC3E}">
        <p14:creationId xmlns:p14="http://schemas.microsoft.com/office/powerpoint/2010/main" val="12526481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dirty="0">
                <a:solidFill>
                  <a:srgbClr val="FFFFFF"/>
                </a:solidFill>
              </a:rPr>
              <a:t>Resultados </a:t>
            </a:r>
            <a:r>
              <a:rPr lang="en-US" sz="5000" dirty="0" err="1">
                <a:solidFill>
                  <a:srgbClr val="FFFFFF"/>
                </a:solidFill>
              </a:rPr>
              <a:t>Obtenidos</a:t>
            </a:r>
            <a:r>
              <a:rPr lang="en-US" sz="5000" dirty="0">
                <a:solidFill>
                  <a:srgbClr val="FFFFFF"/>
                </a:solidFill>
              </a:rPr>
              <a:t> </a:t>
            </a:r>
            <a:r>
              <a:rPr lang="en-US" sz="5000" dirty="0" err="1">
                <a:solidFill>
                  <a:srgbClr val="FFFFFF"/>
                </a:solidFill>
              </a:rPr>
              <a:t>en</a:t>
            </a:r>
            <a:r>
              <a:rPr lang="en-US" sz="5000" dirty="0">
                <a:solidFill>
                  <a:srgbClr val="FFFFFF"/>
                </a:solidFill>
              </a:rPr>
              <a:t> </a:t>
            </a:r>
            <a:r>
              <a:rPr lang="en-US" sz="5000" dirty="0" err="1">
                <a:solidFill>
                  <a:srgbClr val="FFFFFF"/>
                </a:solidFill>
              </a:rPr>
              <a:t>esa</a:t>
            </a:r>
            <a:r>
              <a:rPr lang="en-US" sz="5000" dirty="0">
                <a:solidFill>
                  <a:srgbClr val="FFFFFF"/>
                </a:solidFill>
              </a:rPr>
              <a:t> Investigacion</a:t>
            </a:r>
          </a:p>
        </p:txBody>
      </p:sp>
      <p:cxnSp>
        <p:nvCxnSpPr>
          <p:cNvPr id="38" name="Straight Connector 37">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7249546" y="2426818"/>
            <a:ext cx="3846970" cy="3997637"/>
          </a:xfrm>
          <a:prstGeom prst="rect">
            <a:avLst/>
          </a:prstGeom>
        </p:spPr>
      </p:pic>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882" y="2596836"/>
            <a:ext cx="6314814" cy="1626961"/>
          </a:xfr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351" y="4604116"/>
            <a:ext cx="6165344" cy="1650320"/>
          </a:xfrm>
          <a:prstGeom prst="rect">
            <a:avLst/>
          </a:prstGeom>
        </p:spPr>
      </p:pic>
    </p:spTree>
    <p:extLst>
      <p:ext uri="{BB962C8B-B14F-4D97-AF65-F5344CB8AC3E}">
        <p14:creationId xmlns:p14="http://schemas.microsoft.com/office/powerpoint/2010/main" val="1400330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dirty="0">
                <a:solidFill>
                  <a:srgbClr val="FFFFFF"/>
                </a:solidFill>
              </a:rPr>
              <a:t>Resultados </a:t>
            </a:r>
            <a:r>
              <a:rPr lang="en-US" sz="5000" dirty="0" err="1">
                <a:solidFill>
                  <a:srgbClr val="FFFFFF"/>
                </a:solidFill>
              </a:rPr>
              <a:t>Obtenidos</a:t>
            </a:r>
            <a:r>
              <a:rPr lang="en-US" sz="5000" dirty="0">
                <a:solidFill>
                  <a:srgbClr val="FFFFFF"/>
                </a:solidFill>
              </a:rPr>
              <a:t> </a:t>
            </a:r>
            <a:r>
              <a:rPr lang="en-US" sz="5000" dirty="0" err="1">
                <a:solidFill>
                  <a:srgbClr val="FFFFFF"/>
                </a:solidFill>
              </a:rPr>
              <a:t>en</a:t>
            </a:r>
            <a:r>
              <a:rPr lang="en-US" sz="5000" dirty="0">
                <a:solidFill>
                  <a:srgbClr val="FFFFFF"/>
                </a:solidFill>
              </a:rPr>
              <a:t> </a:t>
            </a:r>
            <a:r>
              <a:rPr lang="en-US" sz="5000" dirty="0" err="1">
                <a:solidFill>
                  <a:srgbClr val="FFFFFF"/>
                </a:solidFill>
              </a:rPr>
              <a:t>esa</a:t>
            </a:r>
            <a:r>
              <a:rPr lang="en-US" sz="5000" dirty="0">
                <a:solidFill>
                  <a:srgbClr val="FFFFFF"/>
                </a:solidFill>
              </a:rPr>
              <a:t> Investigacion</a:t>
            </a:r>
          </a:p>
        </p:txBody>
      </p:sp>
      <p:cxnSp>
        <p:nvCxnSpPr>
          <p:cNvPr id="38" name="Straight Connector 37">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7249546" y="2426818"/>
            <a:ext cx="3846970" cy="3997637"/>
          </a:xfrm>
          <a:prstGeom prst="rect">
            <a:avLst/>
          </a:prstGeom>
        </p:spPr>
      </p:pic>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351" y="2277801"/>
            <a:ext cx="6348225" cy="4351338"/>
          </a:xfrm>
        </p:spPr>
      </p:pic>
    </p:spTree>
    <p:extLst>
      <p:ext uri="{BB962C8B-B14F-4D97-AF65-F5344CB8AC3E}">
        <p14:creationId xmlns:p14="http://schemas.microsoft.com/office/powerpoint/2010/main" val="21438259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dirty="0">
                <a:solidFill>
                  <a:srgbClr val="FFFFFF"/>
                </a:solidFill>
              </a:rPr>
              <a:t>Resultados </a:t>
            </a:r>
            <a:r>
              <a:rPr lang="en-US" sz="5000" dirty="0" err="1">
                <a:solidFill>
                  <a:srgbClr val="FFFFFF"/>
                </a:solidFill>
              </a:rPr>
              <a:t>Obtenidos</a:t>
            </a:r>
            <a:r>
              <a:rPr lang="en-US" sz="5000" dirty="0">
                <a:solidFill>
                  <a:srgbClr val="FFFFFF"/>
                </a:solidFill>
              </a:rPr>
              <a:t> </a:t>
            </a:r>
            <a:r>
              <a:rPr lang="en-US" sz="5000" dirty="0" err="1">
                <a:solidFill>
                  <a:srgbClr val="FFFFFF"/>
                </a:solidFill>
              </a:rPr>
              <a:t>en</a:t>
            </a:r>
            <a:r>
              <a:rPr lang="en-US" sz="5000" dirty="0">
                <a:solidFill>
                  <a:srgbClr val="FFFFFF"/>
                </a:solidFill>
              </a:rPr>
              <a:t> </a:t>
            </a:r>
            <a:r>
              <a:rPr lang="en-US" sz="5000" dirty="0" err="1">
                <a:solidFill>
                  <a:srgbClr val="FFFFFF"/>
                </a:solidFill>
              </a:rPr>
              <a:t>esa</a:t>
            </a:r>
            <a:r>
              <a:rPr lang="en-US" sz="5000" dirty="0">
                <a:solidFill>
                  <a:srgbClr val="FFFFFF"/>
                </a:solidFill>
              </a:rPr>
              <a:t> Investigacion</a:t>
            </a:r>
          </a:p>
        </p:txBody>
      </p:sp>
      <p:cxnSp>
        <p:nvCxnSpPr>
          <p:cNvPr id="38" name="Straight Connector 37">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7249546" y="2426818"/>
            <a:ext cx="3846970" cy="3997637"/>
          </a:xfrm>
          <a:prstGeom prst="rect">
            <a:avLst/>
          </a:prstGeom>
        </p:spPr>
      </p:pic>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882" y="2426817"/>
            <a:ext cx="6872492" cy="3997637"/>
          </a:xfrm>
        </p:spPr>
      </p:pic>
    </p:spTree>
    <p:extLst>
      <p:ext uri="{BB962C8B-B14F-4D97-AF65-F5344CB8AC3E}">
        <p14:creationId xmlns:p14="http://schemas.microsoft.com/office/powerpoint/2010/main" val="9100377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dirty="0">
                <a:solidFill>
                  <a:srgbClr val="FFFFFF"/>
                </a:solidFill>
              </a:rPr>
              <a:t>Resultados </a:t>
            </a:r>
            <a:r>
              <a:rPr lang="en-US" sz="5000" dirty="0" err="1">
                <a:solidFill>
                  <a:srgbClr val="FFFFFF"/>
                </a:solidFill>
              </a:rPr>
              <a:t>Obtenidos</a:t>
            </a:r>
            <a:r>
              <a:rPr lang="en-US" sz="5000" dirty="0">
                <a:solidFill>
                  <a:srgbClr val="FFFFFF"/>
                </a:solidFill>
              </a:rPr>
              <a:t> </a:t>
            </a:r>
            <a:r>
              <a:rPr lang="en-US" sz="5000" dirty="0" err="1">
                <a:solidFill>
                  <a:srgbClr val="FFFFFF"/>
                </a:solidFill>
              </a:rPr>
              <a:t>en</a:t>
            </a:r>
            <a:r>
              <a:rPr lang="en-US" sz="5000" dirty="0">
                <a:solidFill>
                  <a:srgbClr val="FFFFFF"/>
                </a:solidFill>
              </a:rPr>
              <a:t> </a:t>
            </a:r>
            <a:r>
              <a:rPr lang="en-US" sz="5000" dirty="0" err="1">
                <a:solidFill>
                  <a:srgbClr val="FFFFFF"/>
                </a:solidFill>
              </a:rPr>
              <a:t>esa</a:t>
            </a:r>
            <a:r>
              <a:rPr lang="en-US" sz="5000" dirty="0">
                <a:solidFill>
                  <a:srgbClr val="FFFFFF"/>
                </a:solidFill>
              </a:rPr>
              <a:t> Investigacion</a:t>
            </a:r>
          </a:p>
        </p:txBody>
      </p:sp>
      <p:cxnSp>
        <p:nvCxnSpPr>
          <p:cNvPr id="38" name="Straight Connector 37">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7249546" y="2426818"/>
            <a:ext cx="3846970" cy="3997637"/>
          </a:xfrm>
          <a:prstGeom prst="rect">
            <a:avLst/>
          </a:prstGeom>
        </p:spPr>
      </p:pic>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882" y="2426818"/>
            <a:ext cx="6642100" cy="3827618"/>
          </a:xfrm>
        </p:spPr>
      </p:pic>
    </p:spTree>
    <p:extLst>
      <p:ext uri="{BB962C8B-B14F-4D97-AF65-F5344CB8AC3E}">
        <p14:creationId xmlns:p14="http://schemas.microsoft.com/office/powerpoint/2010/main" val="18782495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dirty="0">
                <a:solidFill>
                  <a:srgbClr val="FFFFFF"/>
                </a:solidFill>
              </a:rPr>
              <a:t>Resultados </a:t>
            </a:r>
            <a:r>
              <a:rPr lang="en-US" sz="5000" dirty="0" err="1">
                <a:solidFill>
                  <a:srgbClr val="FFFFFF"/>
                </a:solidFill>
              </a:rPr>
              <a:t>Obtenidos</a:t>
            </a:r>
            <a:r>
              <a:rPr lang="en-US" sz="5000" dirty="0">
                <a:solidFill>
                  <a:srgbClr val="FFFFFF"/>
                </a:solidFill>
              </a:rPr>
              <a:t> </a:t>
            </a:r>
            <a:r>
              <a:rPr lang="en-US" sz="5000" dirty="0" err="1">
                <a:solidFill>
                  <a:srgbClr val="FFFFFF"/>
                </a:solidFill>
              </a:rPr>
              <a:t>en</a:t>
            </a:r>
            <a:r>
              <a:rPr lang="en-US" sz="5000" dirty="0">
                <a:solidFill>
                  <a:srgbClr val="FFFFFF"/>
                </a:solidFill>
              </a:rPr>
              <a:t> </a:t>
            </a:r>
            <a:r>
              <a:rPr lang="en-US" sz="5000" dirty="0" err="1">
                <a:solidFill>
                  <a:srgbClr val="FFFFFF"/>
                </a:solidFill>
              </a:rPr>
              <a:t>esa</a:t>
            </a:r>
            <a:r>
              <a:rPr lang="en-US" sz="5000" dirty="0">
                <a:solidFill>
                  <a:srgbClr val="FFFFFF"/>
                </a:solidFill>
              </a:rPr>
              <a:t> Investigacion</a:t>
            </a:r>
          </a:p>
        </p:txBody>
      </p:sp>
      <p:cxnSp>
        <p:nvCxnSpPr>
          <p:cNvPr id="47" name="Straight Connector 46">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350" y="2277801"/>
            <a:ext cx="5569928" cy="4501883"/>
          </a:xfrm>
          <a:prstGeom prst="rect">
            <a:avLst/>
          </a:prstGeom>
        </p:spPr>
      </p:pic>
      <p:cxnSp>
        <p:nvCxnSpPr>
          <p:cNvPr id="49" name="Straight Connector 48">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18098" r="27772"/>
          <a:stretch/>
        </p:blipFill>
        <p:spPr>
          <a:xfrm>
            <a:off x="7249546" y="2426818"/>
            <a:ext cx="3846970" cy="3997637"/>
          </a:xfrm>
          <a:prstGeom prst="rect">
            <a:avLst/>
          </a:prstGeom>
        </p:spPr>
      </p:pic>
    </p:spTree>
    <p:extLst>
      <p:ext uri="{BB962C8B-B14F-4D97-AF65-F5344CB8AC3E}">
        <p14:creationId xmlns:p14="http://schemas.microsoft.com/office/powerpoint/2010/main" val="23342613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1268244" y="2255349"/>
            <a:ext cx="5314536" cy="1325563"/>
          </a:xfrm>
        </p:spPr>
        <p:txBody>
          <a:bodyPr vert="horz" lIns="91440" tIns="45720" rIns="91440" bIns="45720" rtlCol="0" anchor="ctr">
            <a:normAutofit/>
          </a:bodyPr>
          <a:lstStyle/>
          <a:p>
            <a:r>
              <a:rPr lang="es-US" dirty="0" smtClean="0"/>
              <a:t>Metodos Pasivos de Deteccion</a:t>
            </a:r>
            <a:endParaRPr lang="es-US"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7921265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2001" y="803325"/>
            <a:ext cx="5609220" cy="1325563"/>
          </a:xfrm>
        </p:spPr>
        <p:txBody>
          <a:bodyPr vert="horz" lIns="91440" tIns="45720" rIns="91440" bIns="45720" rtlCol="0" anchor="ctr">
            <a:normAutofit/>
          </a:bodyPr>
          <a:lstStyle/>
          <a:p>
            <a:r>
              <a:rPr lang="es-US" dirty="0"/>
              <a:t>Datos extraídos de investigaciones previas</a:t>
            </a:r>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4" y="2462350"/>
            <a:ext cx="5314543" cy="3375920"/>
          </a:xfrm>
        </p:spPr>
        <p:txBody>
          <a:bodyPr vert="horz" lIns="91440" tIns="45720" rIns="91440" bIns="45720" rtlCol="0" anchor="t">
            <a:noAutofit/>
          </a:bodyPr>
          <a:lstStyle/>
          <a:p>
            <a:pPr algn="just"/>
            <a:r>
              <a:rPr lang="es-US" sz="2200" dirty="0"/>
              <a:t>Debido a la necesidad que surge de realizar el análisis sobre un conjunto de datos que tenga tanto datos limpios como maliciosos, unos investigadores tomaron 3 data sets del Laboratorio de investigación de trafico de Ericsson de Hungría. De los cuales dos de ellos estaban infectados y uno era limpio.</a:t>
            </a:r>
          </a:p>
          <a:p>
            <a:pPr algn="just"/>
            <a:r>
              <a:rPr lang="es-US" sz="2200" dirty="0"/>
              <a:t>Después se procedieron a evaluar la 5 técnicas de machine </a:t>
            </a:r>
            <a:r>
              <a:rPr lang="es-US" sz="2200" dirty="0" err="1"/>
              <a:t>learning</a:t>
            </a:r>
            <a:r>
              <a:rPr lang="es-US" sz="2200" dirty="0"/>
              <a:t> con 4 métricas distintas, las cuales se muestras a continuación.</a:t>
            </a:r>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5644800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 xmlns:a16="http://schemas.microsoft.com/office/drawing/2014/main" id="{99AE2756-0FC4-4155-83E7-58AAAB63E75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 xmlns:a16="http://schemas.microsoft.com/office/drawing/2014/main" id="{247AB924-1B87-43FC-B7C7-B112D5C51A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Gráficas </a:t>
            </a:r>
          </a:p>
        </p:txBody>
      </p:sp>
      <p:pic>
        <p:nvPicPr>
          <p:cNvPr id="1026" name="Picture 2" descr="https://lh6.googleusercontent.com/gVdwQOUgzAteseJiONcN9_RW8scNYZlzHSdyZrVPyDHPgUKMuU9rHu5lg6QKBIseEmYC-oc64oQVxdun0xFrmHEaSiT2km1QCBZVLAghv5PRAf2J1IZkyWBT3jahmJMYiSCbBQp5">
            <a:extLst>
              <a:ext uri="{FF2B5EF4-FFF2-40B4-BE49-F238E27FC236}">
                <a16:creationId xmlns="" xmlns:a16="http://schemas.microsoft.com/office/drawing/2014/main" id="{8B0D790F-D694-4514-BFA3-F790B25967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578" y="256777"/>
            <a:ext cx="4505567" cy="3966718"/>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18098" r="27772"/>
          <a:stretch/>
        </p:blipFill>
        <p:spPr>
          <a:xfrm>
            <a:off x="5204224" y="477749"/>
            <a:ext cx="2380531" cy="2473764"/>
          </a:xfrm>
          <a:prstGeom prst="rect">
            <a:avLst/>
          </a:prstGeom>
        </p:spPr>
      </p:pic>
      <p:cxnSp>
        <p:nvCxnSpPr>
          <p:cNvPr id="77" name="Straight Connector 76">
            <a:extLst>
              <a:ext uri="{FF2B5EF4-FFF2-40B4-BE49-F238E27FC236}">
                <a16:creationId xmlns="" xmlns:a16="http://schemas.microsoft.com/office/drawing/2014/main" id="{818DC98F-4057-4645-B948-F604F39A9CF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28" name="Picture 4" descr="https://lh3.googleusercontent.com/xaIESyf17TMDM6wPnlNYieM7wVaCDVo-Tfk3PVw1kNVpv36B79HdzYMzVNEurLN8x8piplahEIujF4rgvDBld1TLHjhh1BC0FplXKSIYOapaSxkREBfp4U4QS7Qd_y1km2Ga_lG6">
            <a:extLst>
              <a:ext uri="{FF2B5EF4-FFF2-40B4-BE49-F238E27FC236}">
                <a16:creationId xmlns="" xmlns:a16="http://schemas.microsoft.com/office/drawing/2014/main" id="{1D6F840B-C22C-46B9-B907-3910C1558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801" y="393608"/>
            <a:ext cx="4280166" cy="3829887"/>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 xmlns:a16="http://schemas.microsoft.com/office/drawing/2014/main" id="{DAD2B705-4A9B-408D-AA80-4F41045E09D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5392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Comunicación :Botnets</a:t>
            </a:r>
          </a:p>
        </p:txBody>
      </p:sp>
      <p:cxnSp>
        <p:nvCxnSpPr>
          <p:cNvPr id="193" name="Straight Connector 192">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6" name="Picture 2" descr="https://lh3.googleusercontent.com/9RxBh-ir7tp7WHhfRRe2Wo9RUS8UAmUMd4_Jkm7CU5eKFLYYjHssLjfSwbR9w7NJjFxK7p0Nin9SFzLtjMrFlTXl_FpxqKJLSJPMBBr2U6unmlKfmyfmaHZ7rJyxzzkCXf88Htow">
            <a:extLst>
              <a:ext uri="{FF2B5EF4-FFF2-40B4-BE49-F238E27FC236}">
                <a16:creationId xmlns="" xmlns:a16="http://schemas.microsoft.com/office/drawing/2014/main" id="{59BCA126-34FD-4DA7-B4F0-421A33B855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032" y="2188638"/>
            <a:ext cx="5691429" cy="4388988"/>
          </a:xfrm>
          <a:prstGeom prst="rect">
            <a:avLst/>
          </a:prstGeom>
          <a:noFill/>
          <a:extLst>
            <a:ext uri="{909E8E84-426E-40DD-AFC4-6F175D3DCCD1}">
              <a14:hiddenFill xmlns:a14="http://schemas.microsoft.com/office/drawing/2010/main">
                <a:solidFill>
                  <a:srgbClr val="FFFFFF"/>
                </a:solidFill>
              </a14:hiddenFill>
            </a:ext>
          </a:extLst>
        </p:spPr>
      </p:pic>
      <p:cxnSp>
        <p:nvCxnSpPr>
          <p:cNvPr id="194" name="Straight Connector 193">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3">
            <a:extLst>
              <a:ext uri="{28A0092B-C50C-407E-A947-70E740481C1C}">
                <a14:useLocalDpi xmlns:a14="http://schemas.microsoft.com/office/drawing/2010/main" val="0"/>
              </a:ext>
            </a:extLst>
          </a:blip>
          <a:srcRect l="18098" r="27772"/>
          <a:stretch/>
        </p:blipFill>
        <p:spPr>
          <a:xfrm>
            <a:off x="7249546" y="2426818"/>
            <a:ext cx="3846970" cy="3997637"/>
          </a:xfrm>
          <a:prstGeom prst="rect">
            <a:avLst/>
          </a:prstGeom>
        </p:spPr>
      </p:pic>
    </p:spTree>
    <p:extLst>
      <p:ext uri="{BB962C8B-B14F-4D97-AF65-F5344CB8AC3E}">
        <p14:creationId xmlns:p14="http://schemas.microsoft.com/office/powerpoint/2010/main" val="24972495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 xmlns:a16="http://schemas.microsoft.com/office/drawing/2014/main" id="{99AE2756-0FC4-4155-83E7-58AAAB63E75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 xmlns:a16="http://schemas.microsoft.com/office/drawing/2014/main" id="{247AB924-1B87-43FC-B7C7-B112D5C51A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Gráficas </a:t>
            </a: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5082837" y="483224"/>
            <a:ext cx="2380531" cy="2473764"/>
          </a:xfrm>
          <a:prstGeom prst="rect">
            <a:avLst/>
          </a:prstGeom>
        </p:spPr>
      </p:pic>
      <p:cxnSp>
        <p:nvCxnSpPr>
          <p:cNvPr id="77" name="Straight Connector 76">
            <a:extLst>
              <a:ext uri="{FF2B5EF4-FFF2-40B4-BE49-F238E27FC236}">
                <a16:creationId xmlns="" xmlns:a16="http://schemas.microsoft.com/office/drawing/2014/main" id="{818DC98F-4057-4645-B948-F604F39A9CF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 xmlns:a16="http://schemas.microsoft.com/office/drawing/2014/main" id="{DAD2B705-4A9B-408D-AA80-4F41045E09D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 xmlns:a16="http://schemas.microsoft.com/office/drawing/2014/main" id="{DCA16741-2F7F-4DE7-84F4-145A87CAA967}"/>
              </a:ext>
            </a:extLst>
          </p:cNvPr>
          <p:cNvSpPr>
            <a:spLocks noGrp="1"/>
          </p:cNvSpPr>
          <p:nvPr>
            <p:ph idx="1"/>
          </p:nvPr>
        </p:nvSpPr>
        <p:spPr/>
        <p:txBody>
          <a:bodyPr/>
          <a:lstStyle/>
          <a:p>
            <a:endParaRPr lang="es-CO" dirty="0"/>
          </a:p>
        </p:txBody>
      </p:sp>
      <p:pic>
        <p:nvPicPr>
          <p:cNvPr id="2050" name="Picture 2" descr="https://lh4.googleusercontent.com/-ZbsONM1WP8M8BMVuVVHRktvqhMvEJnzrQpZ-kVPcsQKE8j-tFoOrhsggl7p4_RhKitezROaAMUvHfYkGXdTJCpb3MRJDHAmoxKheu9HRb0cK4DbWkUmexksl3xqSm_8qxhV4NrS">
            <a:extLst>
              <a:ext uri="{FF2B5EF4-FFF2-40B4-BE49-F238E27FC236}">
                <a16:creationId xmlns="" xmlns:a16="http://schemas.microsoft.com/office/drawing/2014/main" id="{E9701D89-CE16-420C-8D30-8577AE6EA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025" y="380199"/>
            <a:ext cx="4641976" cy="39048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Yu5VVqOfO9fS2H8Qsf1A2rCiD1M_r9MHLBXT4ABEpdjn-vx_FT0erhQLUFUSGSPgDCRSuKyGkcjBo6r-JZ8nB_xW0hKbGUuLUeOO5nFfh_jyI4pfHXgsPiz-uN7rXAx2mRZ2Cq-z">
            <a:extLst>
              <a:ext uri="{FF2B5EF4-FFF2-40B4-BE49-F238E27FC236}">
                <a16:creationId xmlns="" xmlns:a16="http://schemas.microsoft.com/office/drawing/2014/main" id="{289A2C43-F1D7-4EC6-8BC9-DC9C7F7C0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205" y="293711"/>
            <a:ext cx="4420604" cy="4038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5355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223505" y="5654938"/>
            <a:ext cx="5314536" cy="1325563"/>
          </a:xfrm>
        </p:spPr>
        <p:txBody>
          <a:bodyPr vert="horz" lIns="91440" tIns="45720" rIns="91440" bIns="45720" rtlCol="0" anchor="ctr">
            <a:normAutofit/>
          </a:bodyPr>
          <a:lstStyle/>
          <a:p>
            <a:r>
              <a:rPr lang="en-US" dirty="0" smtClean="0"/>
              <a:t>Resultados de Investigacion</a:t>
            </a:r>
            <a:endParaRPr lang="en-US" dirty="0"/>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100751" y="620273"/>
            <a:ext cx="6565709" cy="4414390"/>
          </a:xfrm>
        </p:spPr>
        <p:txBody>
          <a:bodyPr vert="horz" lIns="91440" tIns="45720" rIns="91440" bIns="45720" rtlCol="0" anchor="t">
            <a:noAutofit/>
          </a:bodyPr>
          <a:lstStyle/>
          <a:p>
            <a:pPr marL="342900" indent="-342900" algn="just">
              <a:buFont typeface="+mj-lt"/>
              <a:buAutoNum type="arabicPeriod"/>
            </a:pPr>
            <a:r>
              <a:rPr lang="es-ES" sz="2200" dirty="0"/>
              <a:t>La técnica SVM es una de las más eficientes ya que posee una baja tasa de error. Sin embargo, es la que más necesita tiempo de entrenamiento y a la vez más tiempo de clasificación </a:t>
            </a:r>
          </a:p>
          <a:p>
            <a:pPr marL="342900" indent="-342900" algn="just">
              <a:buFont typeface="+mj-lt"/>
              <a:buAutoNum type="arabicPeriod"/>
            </a:pPr>
            <a:endParaRPr lang="es-ES" sz="2200" dirty="0"/>
          </a:p>
          <a:p>
            <a:pPr marL="342900" indent="-342900" algn="just">
              <a:buFont typeface="+mj-lt"/>
              <a:buAutoNum type="arabicPeriod"/>
            </a:pPr>
            <a:r>
              <a:rPr lang="es-ES" sz="2200" dirty="0"/>
              <a:t>La técnica NNC posee un tiempo de entrenamiento y un tiempo de clasificación relativamente bajo . Sin embargo, posee una tasa de detección un poco más baja que el SVM pero mayor tasa de error que este último.</a:t>
            </a:r>
          </a:p>
          <a:p>
            <a:pPr marL="342900" indent="-342900" algn="just">
              <a:buFont typeface="+mj-lt"/>
              <a:buAutoNum type="arabicPeriod"/>
            </a:pPr>
            <a:endParaRPr lang="es-ES" sz="2200" dirty="0"/>
          </a:p>
          <a:p>
            <a:pPr marL="342900" indent="-342900" algn="just">
              <a:buFont typeface="+mj-lt"/>
              <a:buAutoNum type="arabicPeriod"/>
            </a:pPr>
            <a:r>
              <a:rPr lang="es-ES" sz="2200" dirty="0"/>
              <a:t>La técnica ANN posee un tiempo de entrenamiento más bajo que el SVM pero más alto que el NNC, y posee un tiempo de clasificación más bajo que ambos. Su tasa de detección es intermedia entre el SVM y el NNC, sin embargo su tasa de error es mucho más alta que ambas.</a:t>
            </a:r>
          </a:p>
          <a:p>
            <a:pPr marL="342900" indent="-342900" algn="just">
              <a:buFont typeface="+mj-lt"/>
              <a:buAutoNum type="arabicPeriod"/>
            </a:pPr>
            <a:endParaRPr lang="es-ES" sz="2200" dirty="0"/>
          </a:p>
          <a:p>
            <a:pPr marL="342900" indent="-342900" algn="just">
              <a:buFont typeface="+mj-lt"/>
              <a:buAutoNum type="arabicPeriod"/>
            </a:pPr>
            <a:endParaRPr lang="es-ES" sz="2200" dirty="0"/>
          </a:p>
          <a:p>
            <a:pPr algn="just"/>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24299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Título 2"/>
          <p:cNvSpPr>
            <a:spLocks noGrp="1"/>
          </p:cNvSpPr>
          <p:nvPr>
            <p:ph type="title"/>
          </p:nvPr>
        </p:nvSpPr>
        <p:spPr>
          <a:xfrm>
            <a:off x="508000" y="2473325"/>
            <a:ext cx="10515600" cy="1325563"/>
          </a:xfrm>
        </p:spPr>
        <p:txBody>
          <a:bodyPr/>
          <a:lstStyle/>
          <a:p>
            <a:r>
              <a:rPr lang="es-ES_tradnl" dirty="0" smtClean="0"/>
              <a:t>Recopilación y Análisis</a:t>
            </a:r>
            <a:br>
              <a:rPr lang="es-ES_tradnl" dirty="0" smtClean="0"/>
            </a:br>
            <a:r>
              <a:rPr lang="es-ES_tradnl" dirty="0" smtClean="0"/>
              <a:t>de Paquetes</a:t>
            </a:r>
            <a:endParaRPr lang="es-ES_tradnl" dirty="0"/>
          </a:p>
        </p:txBody>
      </p:sp>
    </p:spTree>
    <p:extLst>
      <p:ext uri="{BB962C8B-B14F-4D97-AF65-F5344CB8AC3E}">
        <p14:creationId xmlns:p14="http://schemas.microsoft.com/office/powerpoint/2010/main" val="4962464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7" name="Marcador de contenido 3">
            <a:extLst>
              <a:ext uri="{FF2B5EF4-FFF2-40B4-BE49-F238E27FC236}">
                <a16:creationId xmlns="" xmlns:a16="http://schemas.microsoft.com/office/drawing/2014/main" id="{35EBCDA4-786C-4FF2-A5E9-CF0E8606585B}"/>
              </a:ext>
            </a:extLst>
          </p:cNvPr>
          <p:cNvPicPr>
            <a:picLocks noChangeAspect="1"/>
          </p:cNvPicPr>
          <p:nvPr/>
        </p:nvPicPr>
        <p:blipFill rotWithShape="1">
          <a:blip r:embed="rId3"/>
          <a:srcRect l="17295" t="13169" r="20720" b="69472"/>
          <a:stretch/>
        </p:blipFill>
        <p:spPr>
          <a:xfrm>
            <a:off x="1457739" y="2766218"/>
            <a:ext cx="8418487" cy="1325563"/>
          </a:xfrm>
          <a:prstGeom prst="rect">
            <a:avLst/>
          </a:prstGeom>
        </p:spPr>
      </p:pic>
    </p:spTree>
    <p:extLst>
      <p:ext uri="{BB962C8B-B14F-4D97-AF65-F5344CB8AC3E}">
        <p14:creationId xmlns:p14="http://schemas.microsoft.com/office/powerpoint/2010/main" val="5491869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223505" y="5654938"/>
            <a:ext cx="5314536" cy="1325563"/>
          </a:xfrm>
        </p:spPr>
        <p:txBody>
          <a:bodyPr vert="horz" lIns="91440" tIns="45720" rIns="91440" bIns="45720" rtlCol="0" anchor="ctr">
            <a:normAutofit/>
          </a:bodyPr>
          <a:lstStyle/>
          <a:p>
            <a:r>
              <a:rPr lang="en-US" dirty="0" smtClean="0"/>
              <a:t>Resultados de Investigacion</a:t>
            </a:r>
            <a:endParaRPr lang="en-US"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Marcador de contenido 2"/>
          <p:cNvSpPr>
            <a:spLocks noGrp="1"/>
          </p:cNvSpPr>
          <p:nvPr>
            <p:ph idx="1"/>
          </p:nvPr>
        </p:nvSpPr>
        <p:spPr/>
        <p:txBody>
          <a:bodyPr/>
          <a:lstStyle/>
          <a:p>
            <a:endParaRPr lang="es-ES_tradnl"/>
          </a:p>
        </p:txBody>
      </p:sp>
      <p:pic>
        <p:nvPicPr>
          <p:cNvPr id="9" name="Marcador de contenido 6">
            <a:extLst>
              <a:ext uri="{FF2B5EF4-FFF2-40B4-BE49-F238E27FC236}">
                <a16:creationId xmlns="" xmlns:a16="http://schemas.microsoft.com/office/drawing/2014/main" id="{CEFE9373-B350-49A3-BCB6-EC6C1606BE92}"/>
              </a:ext>
            </a:extLst>
          </p:cNvPr>
          <p:cNvPicPr>
            <a:picLocks/>
          </p:cNvPicPr>
          <p:nvPr/>
        </p:nvPicPr>
        <p:blipFill rotWithShape="1">
          <a:blip r:embed="rId3">
            <a:extLst>
              <a:ext uri="{28A0092B-C50C-407E-A947-70E740481C1C}">
                <a14:useLocalDpi xmlns:a14="http://schemas.microsoft.com/office/drawing/2010/main" val="0"/>
              </a:ext>
            </a:extLst>
          </a:blip>
          <a:srcRect t="1" r="14011" b="68711"/>
          <a:stretch/>
        </p:blipFill>
        <p:spPr bwMode="auto">
          <a:xfrm>
            <a:off x="0" y="-103366"/>
            <a:ext cx="12192000" cy="68470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1169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Marcador de contenido 2"/>
          <p:cNvSpPr>
            <a:spLocks noGrp="1"/>
          </p:cNvSpPr>
          <p:nvPr>
            <p:ph idx="1"/>
          </p:nvPr>
        </p:nvSpPr>
        <p:spPr/>
        <p:txBody>
          <a:bodyPr/>
          <a:lstStyle/>
          <a:p>
            <a:endParaRPr lang="es-ES_tradnl"/>
          </a:p>
        </p:txBody>
      </p:sp>
      <p:pic>
        <p:nvPicPr>
          <p:cNvPr id="9" name="Marcador de contenido 4" descr="Imagen que contiene captura de pantalla&#10;&#10;Descripción generada con confianza muy alta">
            <a:extLst>
              <a:ext uri="{FF2B5EF4-FFF2-40B4-BE49-F238E27FC236}">
                <a16:creationId xmlns="" xmlns:a16="http://schemas.microsoft.com/office/drawing/2014/main" id="{1B2BAAB1-CBCC-4F5D-B08D-C6EE9A64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621821"/>
            <a:ext cx="12090400" cy="5434886"/>
          </a:xfrm>
          <a:prstGeom prst="rect">
            <a:avLst/>
          </a:prstGeom>
        </p:spPr>
      </p:pic>
      <p:sp>
        <p:nvSpPr>
          <p:cNvPr id="4" name="Título 3"/>
          <p:cNvSpPr>
            <a:spLocks noGrp="1"/>
          </p:cNvSpPr>
          <p:nvPr>
            <p:ph type="title"/>
          </p:nvPr>
        </p:nvSpPr>
        <p:spPr/>
        <p:txBody>
          <a:bodyPr/>
          <a:lstStyle/>
          <a:p>
            <a:endParaRPr lang="es-ES_tradnl"/>
          </a:p>
        </p:txBody>
      </p:sp>
    </p:spTree>
    <p:extLst>
      <p:ext uri="{BB962C8B-B14F-4D97-AF65-F5344CB8AC3E}">
        <p14:creationId xmlns:p14="http://schemas.microsoft.com/office/powerpoint/2010/main" val="6886865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223505" y="5654938"/>
            <a:ext cx="5314536" cy="1325563"/>
          </a:xfrm>
        </p:spPr>
        <p:txBody>
          <a:bodyPr vert="horz" lIns="91440" tIns="45720" rIns="91440" bIns="45720" rtlCol="0" anchor="ctr">
            <a:normAutofit/>
          </a:bodyPr>
          <a:lstStyle/>
          <a:p>
            <a:r>
              <a:rPr lang="en-US" dirty="0" smtClean="0"/>
              <a:t>Resultados de Investigacion</a:t>
            </a:r>
            <a:endParaRPr lang="en-US"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Marcador de contenido 2"/>
          <p:cNvSpPr>
            <a:spLocks noGrp="1"/>
          </p:cNvSpPr>
          <p:nvPr>
            <p:ph idx="1"/>
          </p:nvPr>
        </p:nvSpPr>
        <p:spPr/>
        <p:txBody>
          <a:bodyPr/>
          <a:lstStyle/>
          <a:p>
            <a:endParaRPr lang="es-ES_tradnl"/>
          </a:p>
        </p:txBody>
      </p:sp>
      <p:pic>
        <p:nvPicPr>
          <p:cNvPr id="7" name="Marcador de contenido 3">
            <a:extLst>
              <a:ext uri="{FF2B5EF4-FFF2-40B4-BE49-F238E27FC236}">
                <a16:creationId xmlns="" xmlns:a16="http://schemas.microsoft.com/office/drawing/2014/main" id="{35EBCDA4-786C-4FF2-A5E9-CF0E8606585B}"/>
              </a:ext>
            </a:extLst>
          </p:cNvPr>
          <p:cNvPicPr>
            <a:picLocks noChangeAspect="1"/>
          </p:cNvPicPr>
          <p:nvPr/>
        </p:nvPicPr>
        <p:blipFill rotWithShape="1">
          <a:blip r:embed="rId3"/>
          <a:srcRect l="17295" t="13169" r="20720" b="69472"/>
          <a:stretch/>
        </p:blipFill>
        <p:spPr>
          <a:xfrm>
            <a:off x="1457739" y="2766218"/>
            <a:ext cx="8418487" cy="1325563"/>
          </a:xfrm>
          <a:prstGeom prst="rect">
            <a:avLst/>
          </a:prstGeom>
        </p:spPr>
      </p:pic>
      <p:pic>
        <p:nvPicPr>
          <p:cNvPr id="9" name="Marcador de contenido 3">
            <a:extLst>
              <a:ext uri="{FF2B5EF4-FFF2-40B4-BE49-F238E27FC236}">
                <a16:creationId xmlns="" xmlns:a16="http://schemas.microsoft.com/office/drawing/2014/main" id="{B9D9D971-6B0B-4073-8CAC-6DF894EE899B}"/>
              </a:ext>
            </a:extLst>
          </p:cNvPr>
          <p:cNvPicPr>
            <a:picLocks noChangeAspect="1"/>
          </p:cNvPicPr>
          <p:nvPr/>
        </p:nvPicPr>
        <p:blipFill rotWithShape="1">
          <a:blip r:embed="rId4"/>
          <a:srcRect t="4209" b="4946"/>
          <a:stretch/>
        </p:blipFill>
        <p:spPr>
          <a:xfrm>
            <a:off x="148498" y="159027"/>
            <a:ext cx="11835672" cy="6520070"/>
          </a:xfrm>
          <a:prstGeom prst="rect">
            <a:avLst/>
          </a:prstGeom>
        </p:spPr>
      </p:pic>
    </p:spTree>
    <p:extLst>
      <p:ext uri="{BB962C8B-B14F-4D97-AF65-F5344CB8AC3E}">
        <p14:creationId xmlns:p14="http://schemas.microsoft.com/office/powerpoint/2010/main" val="19654553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223505" y="5654938"/>
            <a:ext cx="5314536" cy="1325563"/>
          </a:xfrm>
        </p:spPr>
        <p:txBody>
          <a:bodyPr vert="horz" lIns="91440" tIns="45720" rIns="91440" bIns="45720" rtlCol="0" anchor="ctr">
            <a:normAutofit/>
          </a:bodyPr>
          <a:lstStyle/>
          <a:p>
            <a:r>
              <a:rPr lang="en-US" dirty="0" smtClean="0"/>
              <a:t>Resultados de Investigacion</a:t>
            </a:r>
            <a:endParaRPr lang="en-US"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Marcador de contenido 2"/>
          <p:cNvSpPr>
            <a:spLocks noGrp="1"/>
          </p:cNvSpPr>
          <p:nvPr>
            <p:ph idx="1"/>
          </p:nvPr>
        </p:nvSpPr>
        <p:spPr/>
        <p:txBody>
          <a:bodyPr/>
          <a:lstStyle/>
          <a:p>
            <a:endParaRPr lang="es-ES_tradnl"/>
          </a:p>
        </p:txBody>
      </p:sp>
      <p:pic>
        <p:nvPicPr>
          <p:cNvPr id="7" name="Marcador de contenido 3">
            <a:extLst>
              <a:ext uri="{FF2B5EF4-FFF2-40B4-BE49-F238E27FC236}">
                <a16:creationId xmlns="" xmlns:a16="http://schemas.microsoft.com/office/drawing/2014/main" id="{35EBCDA4-786C-4FF2-A5E9-CF0E8606585B}"/>
              </a:ext>
            </a:extLst>
          </p:cNvPr>
          <p:cNvPicPr>
            <a:picLocks noChangeAspect="1"/>
          </p:cNvPicPr>
          <p:nvPr/>
        </p:nvPicPr>
        <p:blipFill rotWithShape="1">
          <a:blip r:embed="rId3"/>
          <a:srcRect l="17295" t="13169" r="20720" b="69472"/>
          <a:stretch/>
        </p:blipFill>
        <p:spPr>
          <a:xfrm>
            <a:off x="1457739" y="2766218"/>
            <a:ext cx="8418487" cy="1325563"/>
          </a:xfrm>
          <a:prstGeom prst="rect">
            <a:avLst/>
          </a:prstGeom>
        </p:spPr>
      </p:pic>
      <p:pic>
        <p:nvPicPr>
          <p:cNvPr id="9" name="Imagen 8">
            <a:extLst>
              <a:ext uri="{FF2B5EF4-FFF2-40B4-BE49-F238E27FC236}">
                <a16:creationId xmlns="" xmlns:a16="http://schemas.microsoft.com/office/drawing/2014/main" id="{F98A7F8D-322F-44DA-8A9D-F5D6A4B7CBDF}"/>
              </a:ext>
            </a:extLst>
          </p:cNvPr>
          <p:cNvPicPr>
            <a:picLocks noChangeAspect="1"/>
          </p:cNvPicPr>
          <p:nvPr/>
        </p:nvPicPr>
        <p:blipFill>
          <a:blip r:embed="rId4"/>
          <a:stretch>
            <a:fillRect/>
          </a:stretch>
        </p:blipFill>
        <p:spPr>
          <a:xfrm>
            <a:off x="0" y="1673"/>
            <a:ext cx="12192000" cy="6854653"/>
          </a:xfrm>
          <a:prstGeom prst="rect">
            <a:avLst/>
          </a:prstGeom>
        </p:spPr>
      </p:pic>
    </p:spTree>
    <p:extLst>
      <p:ext uri="{BB962C8B-B14F-4D97-AF65-F5344CB8AC3E}">
        <p14:creationId xmlns:p14="http://schemas.microsoft.com/office/powerpoint/2010/main" val="8147773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Marcador de contenido 2"/>
          <p:cNvSpPr>
            <a:spLocks noGrp="1"/>
          </p:cNvSpPr>
          <p:nvPr>
            <p:ph idx="1"/>
          </p:nvPr>
        </p:nvSpPr>
        <p:spPr/>
        <p:txBody>
          <a:bodyPr/>
          <a:lstStyle/>
          <a:p>
            <a:endParaRPr lang="es-ES_tradnl"/>
          </a:p>
        </p:txBody>
      </p:sp>
      <p:pic>
        <p:nvPicPr>
          <p:cNvPr id="7" name="Marcador de contenido 3">
            <a:extLst>
              <a:ext uri="{FF2B5EF4-FFF2-40B4-BE49-F238E27FC236}">
                <a16:creationId xmlns="" xmlns:a16="http://schemas.microsoft.com/office/drawing/2014/main" id="{35EBCDA4-786C-4FF2-A5E9-CF0E8606585B}"/>
              </a:ext>
            </a:extLst>
          </p:cNvPr>
          <p:cNvPicPr>
            <a:picLocks noChangeAspect="1"/>
          </p:cNvPicPr>
          <p:nvPr/>
        </p:nvPicPr>
        <p:blipFill rotWithShape="1">
          <a:blip r:embed="rId3"/>
          <a:srcRect l="17295" t="13169" r="20720" b="69472"/>
          <a:stretch/>
        </p:blipFill>
        <p:spPr>
          <a:xfrm>
            <a:off x="1457739" y="2766218"/>
            <a:ext cx="8418487" cy="1325563"/>
          </a:xfrm>
          <a:prstGeom prst="rect">
            <a:avLst/>
          </a:prstGeom>
        </p:spPr>
      </p:pic>
      <p:pic>
        <p:nvPicPr>
          <p:cNvPr id="10" name="Marcador de contenido 4" descr="Imagen que contiene captura de pantalla&#10;&#10;Descripción generada con confianza muy alta">
            <a:extLst>
              <a:ext uri="{FF2B5EF4-FFF2-40B4-BE49-F238E27FC236}">
                <a16:creationId xmlns="" xmlns:a16="http://schemas.microsoft.com/office/drawing/2014/main" id="{064C6B53-4CB1-400B-B543-0B523D58B4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911695"/>
            <a:ext cx="10324965" cy="4291702"/>
          </a:xfrm>
          <a:prstGeom prst="rect">
            <a:avLst/>
          </a:prstGeom>
        </p:spPr>
      </p:pic>
      <p:sp>
        <p:nvSpPr>
          <p:cNvPr id="4" name="Título 3"/>
          <p:cNvSpPr>
            <a:spLocks noGrp="1"/>
          </p:cNvSpPr>
          <p:nvPr>
            <p:ph type="title"/>
          </p:nvPr>
        </p:nvSpPr>
        <p:spPr/>
        <p:txBody>
          <a:bodyPr/>
          <a:lstStyle/>
          <a:p>
            <a:endParaRPr lang="es-ES_tradnl"/>
          </a:p>
        </p:txBody>
      </p:sp>
    </p:spTree>
    <p:extLst>
      <p:ext uri="{BB962C8B-B14F-4D97-AF65-F5344CB8AC3E}">
        <p14:creationId xmlns:p14="http://schemas.microsoft.com/office/powerpoint/2010/main" val="20244575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8223505" y="5654938"/>
            <a:ext cx="5314536" cy="1325563"/>
          </a:xfrm>
        </p:spPr>
        <p:txBody>
          <a:bodyPr vert="horz" lIns="91440" tIns="45720" rIns="91440" bIns="45720" rtlCol="0" anchor="ctr">
            <a:normAutofit/>
          </a:bodyPr>
          <a:lstStyle/>
          <a:p>
            <a:r>
              <a:rPr lang="en-US" dirty="0" smtClean="0"/>
              <a:t>Resultados de Investigacion</a:t>
            </a:r>
            <a:endParaRPr lang="en-US"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Marcador de contenido 2"/>
          <p:cNvSpPr>
            <a:spLocks noGrp="1"/>
          </p:cNvSpPr>
          <p:nvPr>
            <p:ph idx="1"/>
          </p:nvPr>
        </p:nvSpPr>
        <p:spPr/>
        <p:txBody>
          <a:bodyPr/>
          <a:lstStyle/>
          <a:p>
            <a:endParaRPr lang="es-ES_tradnl"/>
          </a:p>
        </p:txBody>
      </p:sp>
      <p:pic>
        <p:nvPicPr>
          <p:cNvPr id="7" name="Marcador de contenido 3">
            <a:extLst>
              <a:ext uri="{FF2B5EF4-FFF2-40B4-BE49-F238E27FC236}">
                <a16:creationId xmlns="" xmlns:a16="http://schemas.microsoft.com/office/drawing/2014/main" id="{35EBCDA4-786C-4FF2-A5E9-CF0E8606585B}"/>
              </a:ext>
            </a:extLst>
          </p:cNvPr>
          <p:cNvPicPr>
            <a:picLocks noChangeAspect="1"/>
          </p:cNvPicPr>
          <p:nvPr/>
        </p:nvPicPr>
        <p:blipFill rotWithShape="1">
          <a:blip r:embed="rId3"/>
          <a:srcRect l="17295" t="13169" r="20720" b="69472"/>
          <a:stretch/>
        </p:blipFill>
        <p:spPr>
          <a:xfrm>
            <a:off x="1457739" y="2766218"/>
            <a:ext cx="8418487" cy="1325563"/>
          </a:xfrm>
          <a:prstGeom prst="rect">
            <a:avLst/>
          </a:prstGeom>
        </p:spPr>
      </p:pic>
      <p:pic>
        <p:nvPicPr>
          <p:cNvPr id="9" name="Marcador de contenido 4" descr="Imagen que contiene captura de pantalla&#10;&#10;Descripción generada con confianza muy alta">
            <a:extLst>
              <a:ext uri="{FF2B5EF4-FFF2-40B4-BE49-F238E27FC236}">
                <a16:creationId xmlns="" xmlns:a16="http://schemas.microsoft.com/office/drawing/2014/main" id="{705883B9-0F65-4806-BEAF-21B3B82FC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70" y="429250"/>
            <a:ext cx="10547778" cy="5999497"/>
          </a:xfrm>
          <a:prstGeom prst="rect">
            <a:avLst/>
          </a:prstGeom>
        </p:spPr>
      </p:pic>
    </p:spTree>
    <p:extLst>
      <p:ext uri="{BB962C8B-B14F-4D97-AF65-F5344CB8AC3E}">
        <p14:creationId xmlns:p14="http://schemas.microsoft.com/office/powerpoint/2010/main" val="112725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4" y="890337"/>
            <a:ext cx="5820786" cy="4947933"/>
          </a:xfrm>
        </p:spPr>
        <p:txBody>
          <a:bodyPr vert="horz" lIns="91440" tIns="45720" rIns="91440" bIns="45720" rtlCol="0" anchor="t">
            <a:noAutofit/>
          </a:bodyPr>
          <a:lstStyle/>
          <a:p>
            <a:pPr algn="just"/>
            <a:r>
              <a:rPr lang="es-ES_tradnl" sz="2400" dirty="0"/>
              <a:t>IRC Botnet: El botmaster actúa sobre servidores IRC y usa canales IRC para enviar comandos al botnet. Todos los miembros del botnet están conectados al canal ( BROADCAST). </a:t>
            </a:r>
            <a:endParaRPr lang="es-ES_tradnl" sz="2400" dirty="0" smtClean="0"/>
          </a:p>
          <a:p>
            <a:pPr algn="just"/>
            <a:endParaRPr lang="es-ES_tradnl" sz="2400" dirty="0" smtClean="0"/>
          </a:p>
          <a:p>
            <a:pPr algn="just"/>
            <a:endParaRPr lang="es-ES_tradnl" sz="2400" dirty="0" smtClean="0"/>
          </a:p>
          <a:p>
            <a:pPr algn="just"/>
            <a:endParaRPr lang="es-ES_tradnl" sz="2400" dirty="0"/>
          </a:p>
          <a:p>
            <a:pPr algn="just"/>
            <a:r>
              <a:rPr lang="es-ES_tradnl" sz="2400" dirty="0" smtClean="0"/>
              <a:t>HTTP </a:t>
            </a:r>
            <a:r>
              <a:rPr lang="es-ES_tradnl" sz="2400" dirty="0"/>
              <a:t>Botnet: El botmaster actúa sobre un servidor web y todos sus bots están conectados a este. Los comandos son encapsulados en mensajes </a:t>
            </a:r>
            <a:r>
              <a:rPr lang="es-ES_tradnl" sz="2400" dirty="0" smtClean="0"/>
              <a:t>HTTP</a:t>
            </a:r>
            <a:endParaRPr lang="es-ES_tradnl" sz="24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809133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30"/>
          <a:stretch/>
        </p:blipFill>
        <p:spPr>
          <a:xfrm>
            <a:off x="-17" y="10"/>
            <a:ext cx="12192000" cy="6855948"/>
          </a:xfrm>
          <a:prstGeom prst="rect">
            <a:avLst/>
          </a:prstGeom>
        </p:spPr>
      </p:pic>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4075221" y="2765202"/>
            <a:ext cx="5277333" cy="1325563"/>
          </a:xfrm>
        </p:spPr>
        <p:txBody>
          <a:bodyPr vert="horz" lIns="91440" tIns="45720" rIns="91440" bIns="45720" rtlCol="0">
            <a:normAutofit/>
          </a:bodyPr>
          <a:lstStyle/>
          <a:p>
            <a:r>
              <a:rPr lang="es-US" dirty="0"/>
              <a:t>Anexos</a:t>
            </a:r>
          </a:p>
        </p:txBody>
      </p:sp>
      <p:sp>
        <p:nvSpPr>
          <p:cNvPr id="21" name="Freeform 49">
            <a:extLst>
              <a:ext uri="{FF2B5EF4-FFF2-40B4-BE49-F238E27FC236}">
                <a16:creationId xmlns="" xmlns:a16="http://schemas.microsoft.com/office/drawing/2014/main" id="{EF9B8DF2-C3F5-49A2-94D2-F7B65A0F1F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Marcador de contenido 2"/>
          <p:cNvPicPr>
            <a:picLocks noChangeAspect="1"/>
          </p:cNvPicPr>
          <p:nvPr/>
        </p:nvPicPr>
        <p:blipFill rotWithShape="1">
          <a:blip r:embed="rId3">
            <a:extLst>
              <a:ext uri="{28A0092B-C50C-407E-A947-70E740481C1C}">
                <a14:useLocalDpi xmlns:a14="http://schemas.microsoft.com/office/drawing/2010/main" val="0"/>
              </a:ext>
            </a:extLst>
          </a:blip>
          <a:srcRect l="29555" r="12004"/>
          <a:stretch/>
        </p:blipFill>
        <p:spPr>
          <a:xfrm>
            <a:off x="6893342"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24590720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0"/>
          <a:stretch/>
        </p:blipFill>
        <p:spPr>
          <a:xfrm>
            <a:off x="-1" y="-28"/>
            <a:ext cx="12192000" cy="6855958"/>
          </a:xfrm>
          <a:prstGeom prst="rect">
            <a:avLst/>
          </a:prstGeom>
        </p:spPr>
      </p:pic>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643468" y="3320859"/>
            <a:ext cx="4666470" cy="2076333"/>
          </a:xfrm>
        </p:spPr>
        <p:txBody>
          <a:bodyPr vert="horz" lIns="91440" tIns="45720" rIns="91440" bIns="45720" rtlCol="0" anchor="t">
            <a:normAutofit fontScale="90000"/>
          </a:bodyPr>
          <a:lstStyle/>
          <a:p>
            <a:r>
              <a:rPr lang="en-US" sz="4800" kern="1200" dirty="0" smtClean="0">
                <a:solidFill>
                  <a:schemeClr val="tx1"/>
                </a:solidFill>
                <a:latin typeface="+mj-lt"/>
                <a:ea typeface="+mj-ea"/>
                <a:cs typeface="+mj-cs"/>
              </a:rPr>
              <a:t>                       Anexos</a:t>
            </a:r>
            <a:r>
              <a:rPr lang="en-US" sz="4800" dirty="0" smtClean="0"/>
              <a:t/>
            </a:r>
            <a:br>
              <a:rPr lang="en-US" sz="4800" dirty="0" smtClean="0"/>
            </a:br>
            <a:r>
              <a:rPr lang="en-US" sz="4800" dirty="0"/>
              <a:t/>
            </a:r>
            <a:br>
              <a:rPr lang="en-US" sz="4800" dirty="0"/>
            </a:br>
            <a:r>
              <a:rPr lang="en-US" sz="4800" dirty="0"/>
              <a:t> https://</a:t>
            </a:r>
            <a:r>
              <a:rPr lang="en-US" sz="4800" dirty="0" err="1"/>
              <a:t>cybermap.kaspersky.com</a:t>
            </a:r>
            <a:r>
              <a:rPr lang="en-US" sz="4800" dirty="0"/>
              <a:t>/</a:t>
            </a:r>
            <a:r>
              <a:rPr lang="en-US" sz="4800" dirty="0" err="1"/>
              <a:t>es</a:t>
            </a:r>
            <a:r>
              <a:rPr lang="en-US" sz="4800" dirty="0"/>
              <a:t>/</a:t>
            </a:r>
            <a:endParaRPr lang="en-US" sz="4800" kern="1200" dirty="0">
              <a:solidFill>
                <a:schemeClr val="tx1"/>
              </a:solidFill>
              <a:latin typeface="+mj-lt"/>
              <a:ea typeface="+mj-ea"/>
              <a:cs typeface="+mj-cs"/>
            </a:endParaRPr>
          </a:p>
        </p:txBody>
      </p:sp>
      <p:sp>
        <p:nvSpPr>
          <p:cNvPr id="23" name="Freeform: Shape 22">
            <a:extLst>
              <a:ext uri="{FF2B5EF4-FFF2-40B4-BE49-F238E27FC236}">
                <a16:creationId xmlns="" xmlns:a16="http://schemas.microsoft.com/office/drawing/2014/main" id="{BCC55ACC-A2F6-403C-A3A4-D59B3734D45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21049" r="25923" b="-1"/>
          <a:stretch/>
        </p:blipFill>
        <p:spPr>
          <a:xfrm>
            <a:off x="6021086" y="544802"/>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23744200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s-US" dirty="0" smtClean="0"/>
              <a:t>REFERENCIAS</a:t>
            </a:r>
            <a:endParaRPr lang="es-US" dirty="0"/>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4" y="2462350"/>
            <a:ext cx="5314543" cy="3375920"/>
          </a:xfrm>
        </p:spPr>
        <p:txBody>
          <a:bodyPr vert="horz" lIns="91440" tIns="45720" rIns="91440" bIns="45720" rtlCol="0" anchor="t">
            <a:normAutofit lnSpcReduction="10000"/>
          </a:bodyPr>
          <a:lstStyle/>
          <a:p>
            <a:pPr algn="just"/>
            <a:r>
              <a:rPr lang="es-US" sz="1800" dirty="0"/>
              <a:t>https://</a:t>
            </a:r>
            <a:r>
              <a:rPr lang="es-US" sz="1800" dirty="0" smtClean="0"/>
              <a:t>www.researchgate.net/profile/Mario_Gongora_Blandon/publication/268196271_Estudio_de_Medicion_de_la_Actividad_de_Botnets_en_la_Republica_de_Panama/links/54636f520cf2837efdb30889/Estudio-de-Medicion-de-la-Actividad-de-Botnets-en-la-Republica-de-Panama.pdf</a:t>
            </a:r>
          </a:p>
          <a:p>
            <a:pPr algn="just"/>
            <a:endParaRPr lang="es-US" sz="1800" dirty="0"/>
          </a:p>
          <a:p>
            <a:pPr algn="just"/>
            <a:r>
              <a:rPr lang="es-US" sz="1800" dirty="0" smtClean="0"/>
              <a:t>Detecting P2P Botnets through Network Behavior and Machine Learning (2011)</a:t>
            </a:r>
          </a:p>
          <a:p>
            <a:pPr algn="just"/>
            <a:endParaRPr lang="es-US" sz="1800" dirty="0"/>
          </a:p>
          <a:p>
            <a:pPr algn="just"/>
            <a:r>
              <a:rPr lang="es-US" sz="1800" dirty="0"/>
              <a:t>https://pdfs.semanticscholar.org/d8a4/f03eac099a35ec90f6b2eb0b1259c7a15178.pdf</a:t>
            </a:r>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616667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5" y="2462350"/>
            <a:ext cx="5820786" cy="3375920"/>
          </a:xfrm>
        </p:spPr>
        <p:txBody>
          <a:bodyPr vert="horz" lIns="91440" tIns="45720" rIns="91440" bIns="45720" rtlCol="0" anchor="t">
            <a:noAutofit/>
          </a:bodyPr>
          <a:lstStyle/>
          <a:p>
            <a:pPr marL="342900" indent="-342900" algn="just">
              <a:buFont typeface="+mj-lt"/>
              <a:buAutoNum type="arabicPeriod"/>
            </a:pPr>
            <a:r>
              <a:rPr lang="es-ES_tradnl" sz="2400" dirty="0"/>
              <a:t>P2P Botnet : Una nueva forma de distribución de comandos. Este tipo de botnets es más duro de detectar comparado con los otros tipos de botnets.</a:t>
            </a: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323397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19FA08E-354A-48D3-9DF2-82F406C597B8}"/>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s-US" dirty="0" smtClean="0"/>
              <a:t>Nuestros objetivos</a:t>
            </a:r>
            <a:endParaRPr lang="es-US" dirty="0"/>
          </a:p>
        </p:txBody>
      </p:sp>
      <p:sp>
        <p:nvSpPr>
          <p:cNvPr id="4" name="Marcador de contenido 3">
            <a:extLst>
              <a:ext uri="{FF2B5EF4-FFF2-40B4-BE49-F238E27FC236}">
                <a16:creationId xmlns="" xmlns:a16="http://schemas.microsoft.com/office/drawing/2014/main" id="{39F7D9E5-E119-4AD8-9430-2D2759DB13B6}"/>
              </a:ext>
            </a:extLst>
          </p:cNvPr>
          <p:cNvSpPr>
            <a:spLocks noGrp="1"/>
          </p:cNvSpPr>
          <p:nvPr>
            <p:ph idx="1"/>
          </p:nvPr>
        </p:nvSpPr>
        <p:spPr>
          <a:xfrm>
            <a:off x="761995" y="2462350"/>
            <a:ext cx="5820786" cy="3375920"/>
          </a:xfrm>
        </p:spPr>
        <p:txBody>
          <a:bodyPr vert="horz" lIns="91440" tIns="45720" rIns="91440" bIns="45720" rtlCol="0" anchor="t">
            <a:noAutofit/>
          </a:bodyPr>
          <a:lstStyle/>
          <a:p>
            <a:pPr marL="342900" indent="-342900" algn="just">
              <a:buFont typeface="+mj-lt"/>
              <a:buAutoNum type="arabicPeriod"/>
            </a:pPr>
            <a:r>
              <a:rPr lang="es-US" sz="2200" dirty="0"/>
              <a:t>Describir mecanismos que existen para controlar o evitar ataques de </a:t>
            </a:r>
            <a:r>
              <a:rPr lang="es-US" sz="2200" dirty="0" smtClean="0"/>
              <a:t>botnets (alcanzable)</a:t>
            </a:r>
            <a:endParaRPr lang="es-US" sz="2200" dirty="0"/>
          </a:p>
          <a:p>
            <a:pPr marL="342900" indent="-342900" algn="just">
              <a:buFont typeface="+mj-lt"/>
              <a:buAutoNum type="arabicPeriod"/>
            </a:pPr>
            <a:r>
              <a:rPr lang="es-US" sz="2200" dirty="0"/>
              <a:t>Obtener muestras de trafico de red </a:t>
            </a:r>
            <a:r>
              <a:rPr lang="es-US" sz="2200" dirty="0" smtClean="0"/>
              <a:t>de botnet p2p (alcanzable)</a:t>
            </a:r>
            <a:endParaRPr lang="es-US" sz="2200" dirty="0"/>
          </a:p>
          <a:p>
            <a:pPr marL="342900" indent="-342900" algn="just">
              <a:buFont typeface="+mj-lt"/>
              <a:buAutoNum type="arabicPeriod"/>
            </a:pPr>
            <a:r>
              <a:rPr lang="es-US" sz="2200" dirty="0"/>
              <a:t>Describir </a:t>
            </a:r>
            <a:r>
              <a:rPr lang="es-US" sz="2200" dirty="0" smtClean="0"/>
              <a:t>muestras de </a:t>
            </a:r>
            <a:r>
              <a:rPr lang="es-US" sz="2200" dirty="0"/>
              <a:t>trafico de red para tratar de evidenciar un ataque </a:t>
            </a:r>
            <a:r>
              <a:rPr lang="es-US" sz="2200" dirty="0" smtClean="0"/>
              <a:t>Botnet ( Alcanzable)</a:t>
            </a:r>
            <a:endParaRPr lang="es-US" sz="2200" dirty="0"/>
          </a:p>
          <a:p>
            <a:pPr marL="342900" indent="-342900" algn="just">
              <a:buFont typeface="+mj-lt"/>
              <a:buAutoNum type="arabicPeriod"/>
            </a:pPr>
            <a:r>
              <a:rPr lang="es-US" sz="2200" dirty="0"/>
              <a:t>Llevar a cabo la implementación de un Botnet P2P </a:t>
            </a:r>
            <a:r>
              <a:rPr lang="es-US" sz="2200" dirty="0" smtClean="0"/>
              <a:t>(no alcanzable)</a:t>
            </a:r>
            <a:endParaRPr lang="es-US" sz="2200" dirty="0"/>
          </a:p>
        </p:txBody>
      </p:sp>
      <p:sp>
        <p:nvSpPr>
          <p:cNvPr id="13" name="Freeform: Shape 12">
            <a:extLst>
              <a:ext uri="{FF2B5EF4-FFF2-40B4-BE49-F238E27FC236}">
                <a16:creationId xmlns="" xmlns:a16="http://schemas.microsoft.com/office/drawing/2014/main" id="{CF62D2A7-8207-488C-9F46-316BA81A16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4">
            <a:extLst>
              <a:ext uri="{FF2B5EF4-FFF2-40B4-BE49-F238E27FC236}">
                <a16:creationId xmlns="" xmlns:a16="http://schemas.microsoft.com/office/drawing/2014/main" id="{1A9964EF-BF7E-4E83-9F63-B3B1C2CECDBF}"/>
              </a:ext>
            </a:extLst>
          </p:cNvPr>
          <p:cNvPicPr>
            <a:picLocks noChangeAspect="1"/>
          </p:cNvPicPr>
          <p:nvPr/>
        </p:nvPicPr>
        <p:blipFill rotWithShape="1">
          <a:blip r:embed="rId2">
            <a:extLst>
              <a:ext uri="{28A0092B-C50C-407E-A947-70E740481C1C}">
                <a14:useLocalDpi xmlns:a14="http://schemas.microsoft.com/office/drawing/2010/main" val="0"/>
              </a:ext>
            </a:extLst>
          </a:blip>
          <a:srcRect l="18098" r="2777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134196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1763</TotalTime>
  <Words>1865</Words>
  <Application>Microsoft Macintosh PowerPoint</Application>
  <PresentationFormat>Panorámica</PresentationFormat>
  <Paragraphs>171</Paragraphs>
  <Slides>72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72</vt:i4>
      </vt:variant>
    </vt:vector>
  </HeadingPairs>
  <TitlesOfParts>
    <vt:vector size="76" baseType="lpstr">
      <vt:lpstr>Calibri</vt:lpstr>
      <vt:lpstr>Calibri Light</vt:lpstr>
      <vt:lpstr>Arial</vt:lpstr>
      <vt:lpstr>Tema de Office</vt:lpstr>
      <vt:lpstr>El caballo de Troya de nuestra época: Botnets</vt:lpstr>
      <vt:lpstr>Contexto</vt:lpstr>
      <vt:lpstr>Ciclo de Vida</vt:lpstr>
      <vt:lpstr>Formation</vt:lpstr>
      <vt:lpstr>C &amp; C</vt:lpstr>
      <vt:lpstr>Comunicación :Botnets</vt:lpstr>
      <vt:lpstr>Presentación de PowerPoint</vt:lpstr>
      <vt:lpstr>Presentación de PowerPoint</vt:lpstr>
      <vt:lpstr>Nuestros objetivos</vt:lpstr>
      <vt:lpstr>Mecanismos de mitigación y control de Botnets</vt:lpstr>
      <vt:lpstr>HoneyPots</vt:lpstr>
      <vt:lpstr>Presentación de PowerPoint</vt:lpstr>
      <vt:lpstr>Presentación de PowerPoint</vt:lpstr>
      <vt:lpstr>HoneyNets</vt:lpstr>
      <vt:lpstr>HoneyWall</vt:lpstr>
      <vt:lpstr>BotHunter</vt:lpstr>
      <vt:lpstr>Como funciona?</vt:lpstr>
      <vt:lpstr>Como funciona?</vt:lpstr>
      <vt:lpstr>Como funciona?</vt:lpstr>
      <vt:lpstr>Investigaciones</vt:lpstr>
      <vt:lpstr>Botnet Command Detection using Virtual Honeynet </vt:lpstr>
      <vt:lpstr>Presentación de PowerPoint</vt:lpstr>
      <vt:lpstr>Algoritmo Investigacion</vt:lpstr>
      <vt:lpstr>Presentación de PowerPoint</vt:lpstr>
      <vt:lpstr>Presentación de PowerPoint</vt:lpstr>
      <vt:lpstr>Presentación de PowerPoint</vt:lpstr>
      <vt:lpstr>Presentación de PowerPoint</vt:lpstr>
      <vt:lpstr>Funcionamiento</vt:lpstr>
      <vt:lpstr>Presentación de PowerPoint</vt:lpstr>
      <vt:lpstr>Presentación de PowerPoint</vt:lpstr>
      <vt:lpstr>Extractor de carga util</vt:lpstr>
      <vt:lpstr>Presentación de PowerPoint</vt:lpstr>
      <vt:lpstr>Filtro de paquetes</vt:lpstr>
      <vt:lpstr>Inconvenientes</vt:lpstr>
      <vt:lpstr>Objetivo del prototipo</vt:lpstr>
      <vt:lpstr>Presentación de PowerPoint</vt:lpstr>
      <vt:lpstr>Presentación de PowerPoint</vt:lpstr>
      <vt:lpstr>Presentación de PowerPoint</vt:lpstr>
      <vt:lpstr>Conclusiones Investigacion</vt:lpstr>
      <vt:lpstr>Aplicado al IRC</vt:lpstr>
      <vt:lpstr>Inconvenientes</vt:lpstr>
      <vt:lpstr>Aplicando a HTTP</vt:lpstr>
      <vt:lpstr>Presentación de PowerPoint</vt:lpstr>
      <vt:lpstr>Noticia Panamá </vt:lpstr>
      <vt:lpstr>Metricas de Evualuacion</vt:lpstr>
      <vt:lpstr>Metricas de Evualuacion</vt:lpstr>
      <vt:lpstr>Plataformas de captura</vt:lpstr>
      <vt:lpstr>Resultados Obtenidos en esa Investigacion</vt:lpstr>
      <vt:lpstr>Resultados Obtenidos en esa Investigacion</vt:lpstr>
      <vt:lpstr>Resultados Obtenidos en esa Investigacion</vt:lpstr>
      <vt:lpstr>Resultados Obtenidos en esa Investigacion</vt:lpstr>
      <vt:lpstr>Resultados Obtenidos en esa Investigacion</vt:lpstr>
      <vt:lpstr>Resultados Obtenidos en esa Investigacion</vt:lpstr>
      <vt:lpstr>Resultados Obtenidos en esa Investigacion</vt:lpstr>
      <vt:lpstr>Resultados Obtenidos en esa Investigacion</vt:lpstr>
      <vt:lpstr>Resultados Obtenidos en esa Investigacion</vt:lpstr>
      <vt:lpstr>Metodos Pasivos de Deteccion</vt:lpstr>
      <vt:lpstr>Datos extraídos de investigaciones previas</vt:lpstr>
      <vt:lpstr>Gráficas </vt:lpstr>
      <vt:lpstr>Gráficas </vt:lpstr>
      <vt:lpstr>Resultados de Investigacion</vt:lpstr>
      <vt:lpstr>Recopilación y Análisis de Paquetes</vt:lpstr>
      <vt:lpstr>Presentación de PowerPoint</vt:lpstr>
      <vt:lpstr>Resultados de Investigacion</vt:lpstr>
      <vt:lpstr>Presentación de PowerPoint</vt:lpstr>
      <vt:lpstr>Resultados de Investigacion</vt:lpstr>
      <vt:lpstr>Resultados de Investigacion</vt:lpstr>
      <vt:lpstr>Presentación de PowerPoint</vt:lpstr>
      <vt:lpstr>Resultados de Investigacion</vt:lpstr>
      <vt:lpstr>Anexos</vt:lpstr>
      <vt:lpstr>                       Anexos   https://cybermap.kaspersky.com/es/</vt:lpstr>
      <vt:lpstr>REFERENCIAS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caballo de Troya de nuestra época: Botnets</dc:title>
  <dc:creator>Jaiver Andres Orozco Ospina</dc:creator>
  <cp:lastModifiedBy>Julio Cesar Gaviria Jaramillo</cp:lastModifiedBy>
  <cp:revision>48</cp:revision>
  <dcterms:created xsi:type="dcterms:W3CDTF">2018-10-26T20:06:24Z</dcterms:created>
  <dcterms:modified xsi:type="dcterms:W3CDTF">2018-11-24T12:33:25Z</dcterms:modified>
</cp:coreProperties>
</file>